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2" r:id="rId4"/>
    <p:sldId id="263" r:id="rId5"/>
    <p:sldId id="264" r:id="rId6"/>
    <p:sldId id="258" r:id="rId7"/>
    <p:sldId id="289" r:id="rId8"/>
    <p:sldId id="287" r:id="rId9"/>
    <p:sldId id="265" r:id="rId10"/>
    <p:sldId id="268" r:id="rId11"/>
    <p:sldId id="266" r:id="rId12"/>
    <p:sldId id="284" r:id="rId13"/>
    <p:sldId id="269" r:id="rId14"/>
    <p:sldId id="276" r:id="rId15"/>
    <p:sldId id="282" r:id="rId16"/>
    <p:sldId id="270" r:id="rId17"/>
    <p:sldId id="271" r:id="rId18"/>
    <p:sldId id="272" r:id="rId19"/>
    <p:sldId id="277" r:id="rId20"/>
    <p:sldId id="278" r:id="rId21"/>
    <p:sldId id="279" r:id="rId22"/>
    <p:sldId id="280" r:id="rId23"/>
    <p:sldId id="275" r:id="rId24"/>
    <p:sldId id="273" r:id="rId25"/>
    <p:sldId id="285" r:id="rId26"/>
    <p:sldId id="274" r:id="rId27"/>
    <p:sldId id="281" r:id="rId28"/>
    <p:sldId id="283" r:id="rId29"/>
    <p:sldId id="290"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28.11.2019</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28.11.2019</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28.11.2019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28.11.2019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28.11.2019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28.11.2019</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28.11.2019</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28.11.2019</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ru-RU" sz="2000" dirty="0" smtClean="0"/>
              <a:t>  </a:t>
            </a:r>
            <a:r>
              <a:rPr lang="ru-RU" sz="4000" dirty="0" smtClean="0"/>
              <a:t>Места памяти Русско-турецкой войны 1877-1878 гг. в Самаре.</a:t>
            </a:r>
            <a:endParaRPr lang="ru-RU" sz="4000" dirty="0"/>
          </a:p>
        </p:txBody>
      </p:sp>
      <p:sp>
        <p:nvSpPr>
          <p:cNvPr id="3" name="Подзаголовок 2"/>
          <p:cNvSpPr>
            <a:spLocks noGrp="1"/>
          </p:cNvSpPr>
          <p:nvPr>
            <p:ph type="subTitle" idx="1"/>
          </p:nvPr>
        </p:nvSpPr>
        <p:spPr/>
        <p:txBody>
          <a:bodyPr>
            <a:normAutofit/>
          </a:bodyPr>
          <a:lstStyle/>
          <a:p>
            <a:r>
              <a:rPr lang="ru-RU" sz="2400" dirty="0" smtClean="0"/>
              <a:t>Виртуальная экскурсия</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755576"/>
            <a:ext cx="8229600" cy="2209800"/>
          </a:xfrm>
        </p:spPr>
        <p:txBody>
          <a:bodyPr/>
          <a:lstStyle/>
          <a:p>
            <a:endParaRPr lang="ru-RU"/>
          </a:p>
        </p:txBody>
      </p:sp>
      <p:sp>
        <p:nvSpPr>
          <p:cNvPr id="3" name="Подзаголовок 2"/>
          <p:cNvSpPr>
            <a:spLocks noGrp="1"/>
          </p:cNvSpPr>
          <p:nvPr>
            <p:ph type="subTitle" idx="1"/>
          </p:nvPr>
        </p:nvSpPr>
        <p:spPr>
          <a:xfrm>
            <a:off x="755576" y="908720"/>
            <a:ext cx="7938258" cy="5040560"/>
          </a:xfrm>
        </p:spPr>
        <p:txBody>
          <a:bodyPr>
            <a:normAutofit fontScale="47500" lnSpcReduction="20000"/>
          </a:bodyPr>
          <a:lstStyle/>
          <a:p>
            <a:pPr algn="just"/>
            <a:r>
              <a:rPr lang="ru-RU" sz="8600" dirty="0" smtClean="0"/>
              <a:t>	В </a:t>
            </a:r>
            <a:r>
              <a:rPr lang="ru-RU" sz="8600" dirty="0" smtClean="0"/>
              <a:t>советские годы между Самарой и </a:t>
            </a:r>
            <a:r>
              <a:rPr lang="ru-RU" sz="8600" dirty="0" smtClean="0"/>
              <a:t>Стара Загорой </a:t>
            </a:r>
            <a:r>
              <a:rPr lang="ru-RU" sz="8600" dirty="0" smtClean="0"/>
              <a:t>сложились весьма активные дружественные связи, например, сотрудничество промышленных предприятий, образовательных и культурных учреждений, деятелей культуры и искусства. </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Мозаика в честь советско-болгарской дружбы, улица Стара-Загора 70, Самара"/>
          <p:cNvPicPr>
            <a:picLocks noChangeAspect="1" noChangeArrowheads="1"/>
          </p:cNvPicPr>
          <p:nvPr/>
        </p:nvPicPr>
        <p:blipFill>
          <a:blip r:embed="rId2" cstate="print"/>
          <a:srcRect/>
          <a:stretch>
            <a:fillRect/>
          </a:stretch>
        </p:blipFill>
        <p:spPr bwMode="auto">
          <a:xfrm>
            <a:off x="1763688" y="620688"/>
            <a:ext cx="5832648"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avatars.mds.yandex.net/get-districts/1649668/2a0000016b551abeeecead941a045d5bc7d8/optimize"/>
          <p:cNvPicPr>
            <a:picLocks noChangeAspect="1" noChangeArrowheads="1"/>
          </p:cNvPicPr>
          <p:nvPr/>
        </p:nvPicPr>
        <p:blipFill>
          <a:blip r:embed="rId2" cstate="print"/>
          <a:srcRect/>
          <a:stretch>
            <a:fillRect/>
          </a:stretch>
        </p:blipFill>
        <p:spPr bwMode="auto">
          <a:xfrm>
            <a:off x="683568" y="764704"/>
            <a:ext cx="7620000" cy="4972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700808"/>
            <a:ext cx="5486400" cy="664536"/>
          </a:xfrm>
        </p:spPr>
        <p:txBody>
          <a:bodyPr/>
          <a:lstStyle/>
          <a:p>
            <a:endParaRPr lang="ru-RU" dirty="0"/>
          </a:p>
        </p:txBody>
      </p:sp>
      <p:sp>
        <p:nvSpPr>
          <p:cNvPr id="3" name="Текст 2"/>
          <p:cNvSpPr>
            <a:spLocks noGrp="1"/>
          </p:cNvSpPr>
          <p:nvPr>
            <p:ph type="body" sz="half" idx="2"/>
          </p:nvPr>
        </p:nvSpPr>
        <p:spPr>
          <a:xfrm>
            <a:off x="1907704" y="3068960"/>
            <a:ext cx="5486400" cy="3024336"/>
          </a:xfrm>
        </p:spPr>
        <p:txBody>
          <a:bodyPr>
            <a:normAutofit/>
          </a:bodyPr>
          <a:lstStyle/>
          <a:p>
            <a:pPr algn="just"/>
            <a:r>
              <a:rPr lang="ru-RU" dirty="0" smtClean="0"/>
              <a:t>	</a:t>
            </a:r>
            <a:r>
              <a:rPr lang="ru-RU" sz="2000" dirty="0" smtClean="0"/>
              <a:t>В </a:t>
            </a:r>
            <a:r>
              <a:rPr lang="ru-RU" sz="2000" dirty="0" smtClean="0"/>
              <a:t>честь переименования улицы Памирской в Стара-Загору на одном из домов была выложена мозаика с изображением советского и болгарского флагов как символа дружбы народов. Соответственно мужчины, держащиеся за руки, символизируют партнерские отношения между странами.  Эскиз этой мозаики выполнил художник Рудольф Баранов.</a:t>
            </a:r>
            <a:endParaRPr lang="ru-RU" sz="2000" dirty="0"/>
          </a:p>
        </p:txBody>
      </p:sp>
      <p:pic>
        <p:nvPicPr>
          <p:cNvPr id="25602" name="Picture 2" descr="https://progorodsamara.ru/userfiles/picoriginal/img-20130913111708-147.jpg"/>
          <p:cNvPicPr>
            <a:picLocks noGrp="1" noChangeAspect="1" noChangeArrowheads="1"/>
          </p:cNvPicPr>
          <p:nvPr>
            <p:ph type="pic" idx="1"/>
          </p:nvPr>
        </p:nvPicPr>
        <p:blipFill>
          <a:blip r:embed="rId2" cstate="print"/>
          <a:srcRect l="16723" r="16723"/>
          <a:stretch>
            <a:fillRect/>
          </a:stretch>
        </p:blipFill>
        <p:spPr bwMode="auto">
          <a:xfrm>
            <a:off x="6012161" y="249238"/>
            <a:ext cx="2827040" cy="26757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3501008"/>
            <a:ext cx="5486400" cy="664536"/>
          </a:xfrm>
        </p:spPr>
        <p:txBody>
          <a:bodyPr/>
          <a:lstStyle/>
          <a:p>
            <a:endParaRPr lang="ru-RU" dirty="0"/>
          </a:p>
        </p:txBody>
      </p:sp>
      <p:sp>
        <p:nvSpPr>
          <p:cNvPr id="3" name="Текст 2"/>
          <p:cNvSpPr>
            <a:spLocks noGrp="1"/>
          </p:cNvSpPr>
          <p:nvPr>
            <p:ph type="body" sz="half" idx="2"/>
          </p:nvPr>
        </p:nvSpPr>
        <p:spPr>
          <a:xfrm>
            <a:off x="323528" y="4797152"/>
            <a:ext cx="8568951" cy="1504039"/>
          </a:xfrm>
        </p:spPr>
        <p:txBody>
          <a:bodyPr>
            <a:normAutofit/>
          </a:bodyPr>
          <a:lstStyle/>
          <a:p>
            <a:pPr algn="just"/>
            <a:r>
              <a:rPr lang="ru-RU" dirty="0" smtClean="0"/>
              <a:t>	Улица </a:t>
            </a:r>
            <a:r>
              <a:rPr lang="ru-RU" dirty="0" smtClean="0"/>
              <a:t>Стара-Загора дышит болгарским духом. Здесь расположено здание </a:t>
            </a:r>
            <a:r>
              <a:rPr lang="ru-RU" dirty="0" smtClean="0"/>
              <a:t>кинотеатра </a:t>
            </a:r>
            <a:r>
              <a:rPr lang="ru-RU" dirty="0" smtClean="0"/>
              <a:t>“Шипка”, магазины “Младость”, “Мартеница”, “Сладкиши”. Рядом с </a:t>
            </a:r>
            <a:r>
              <a:rPr lang="ru-RU" dirty="0" smtClean="0"/>
              <a:t>кинотеатром раскинулся «Болгарский»  </a:t>
            </a:r>
            <a:r>
              <a:rPr lang="ru-RU" dirty="0" smtClean="0"/>
              <a:t>бульвар, </a:t>
            </a:r>
            <a:r>
              <a:rPr lang="ru-RU" dirty="0" smtClean="0"/>
              <a:t>а под домом с мозаикой </a:t>
            </a:r>
            <a:r>
              <a:rPr lang="ru-RU" dirty="0" smtClean="0"/>
              <a:t>расположились каменные беседки с мозаичными болгарскими розами. Далее по улице (на другой её стороне) установлена стела с гербами двух городов и флагами наших стран.</a:t>
            </a:r>
          </a:p>
          <a:p>
            <a:r>
              <a:rPr lang="en-US" dirty="0" smtClean="0"/>
              <a:t> </a:t>
            </a:r>
            <a:endParaRPr lang="ru-RU" dirty="0" smtClean="0"/>
          </a:p>
          <a:p>
            <a:endParaRPr lang="ru-RU" dirty="0"/>
          </a:p>
        </p:txBody>
      </p:sp>
      <p:pic>
        <p:nvPicPr>
          <p:cNvPr id="35842" name="Picture 2" descr="stara-zagora_006"/>
          <p:cNvPicPr>
            <a:picLocks noGrp="1" noChangeAspect="1" noChangeArrowheads="1"/>
          </p:cNvPicPr>
          <p:nvPr>
            <p:ph type="pic" idx="1"/>
          </p:nvPr>
        </p:nvPicPr>
        <p:blipFill>
          <a:blip r:embed="rId2" cstate="print"/>
          <a:srcRect t="11584" b="11584"/>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samaralife.files.wordpress.com/2016/05/stara-zagora-in-samara-2016_003.jpg"/>
          <p:cNvPicPr>
            <a:picLocks noChangeAspect="1" noChangeArrowheads="1"/>
          </p:cNvPicPr>
          <p:nvPr/>
        </p:nvPicPr>
        <p:blipFill>
          <a:blip r:embed="rId2" cstate="print"/>
          <a:srcRect/>
          <a:stretch>
            <a:fillRect/>
          </a:stretch>
        </p:blipFill>
        <p:spPr bwMode="auto">
          <a:xfrm>
            <a:off x="683568" y="836712"/>
            <a:ext cx="7897788" cy="5229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Кинотеатр «Шипка»</a:t>
            </a:r>
            <a:endParaRPr lang="ru-RU" dirty="0"/>
          </a:p>
        </p:txBody>
      </p:sp>
      <p:sp>
        <p:nvSpPr>
          <p:cNvPr id="3" name="Текст 2"/>
          <p:cNvSpPr>
            <a:spLocks noGrp="1"/>
          </p:cNvSpPr>
          <p:nvPr>
            <p:ph type="body" sz="half" idx="2"/>
          </p:nvPr>
        </p:nvSpPr>
        <p:spPr/>
        <p:txBody>
          <a:bodyPr/>
          <a:lstStyle/>
          <a:p>
            <a:endParaRPr lang="ru-RU" dirty="0"/>
          </a:p>
        </p:txBody>
      </p:sp>
      <p:pic>
        <p:nvPicPr>
          <p:cNvPr id="28674" name="Picture 2" descr="http://domofoto.ru/photo/00/73/54/73543.jpg"/>
          <p:cNvPicPr>
            <a:picLocks noGrp="1" noChangeAspect="1" noChangeArrowheads="1"/>
          </p:cNvPicPr>
          <p:nvPr>
            <p:ph type="pic" idx="1"/>
          </p:nvPr>
        </p:nvPicPr>
        <p:blipFill>
          <a:blip r:embed="rId2" cstate="print"/>
          <a:srcRect l="8681" r="868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pic>
        <p:nvPicPr>
          <p:cNvPr id="29698" name="Picture 2" descr="https://sun9-5.userapi.com/c858324/v858324061/10734a/Q4sBAQQ2cbM.jpg"/>
          <p:cNvPicPr>
            <a:picLocks noGrp="1" noChangeAspect="1" noChangeArrowheads="1"/>
          </p:cNvPicPr>
          <p:nvPr>
            <p:ph type="pic" idx="1"/>
          </p:nvPr>
        </p:nvPicPr>
        <p:blipFill>
          <a:blip r:embed="rId2" cstate="print"/>
          <a:srcRect t="16071" b="1607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Современный кинотеатр «Шипка»</a:t>
            </a:r>
            <a:endParaRPr lang="ru-RU" dirty="0"/>
          </a:p>
        </p:txBody>
      </p:sp>
      <p:sp>
        <p:nvSpPr>
          <p:cNvPr id="3" name="Текст 2"/>
          <p:cNvSpPr>
            <a:spLocks noGrp="1"/>
          </p:cNvSpPr>
          <p:nvPr>
            <p:ph type="body" sz="half" idx="2"/>
          </p:nvPr>
        </p:nvSpPr>
        <p:spPr/>
        <p:txBody>
          <a:bodyPr/>
          <a:lstStyle/>
          <a:p>
            <a:endParaRPr lang="ru-RU" dirty="0"/>
          </a:p>
        </p:txBody>
      </p:sp>
      <p:pic>
        <p:nvPicPr>
          <p:cNvPr id="31746" name="Picture 2" descr="https://sun9-13.userapi.com/c858324/v858324061/107354/hyeZjLBZ-P8.jpg"/>
          <p:cNvPicPr>
            <a:picLocks noGrp="1" noChangeAspect="1" noChangeArrowheads="1"/>
          </p:cNvPicPr>
          <p:nvPr>
            <p:ph type="pic" idx="1"/>
          </p:nvPr>
        </p:nvPicPr>
        <p:blipFill>
          <a:blip r:embed="rId2" cstate="print"/>
          <a:srcRect t="16071" b="1607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samaralife.files.wordpress.com/2016/05/stara-zagora_066.jpg?w=423&amp;h=280"/>
          <p:cNvPicPr>
            <a:picLocks noChangeAspect="1" noChangeArrowheads="1"/>
          </p:cNvPicPr>
          <p:nvPr/>
        </p:nvPicPr>
        <p:blipFill>
          <a:blip r:embed="rId2" cstate="print"/>
          <a:srcRect/>
          <a:stretch>
            <a:fillRect/>
          </a:stretch>
        </p:blipFill>
        <p:spPr bwMode="auto">
          <a:xfrm>
            <a:off x="611560" y="620688"/>
            <a:ext cx="7967458" cy="527396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3645024"/>
            <a:ext cx="5486400" cy="664536"/>
          </a:xfrm>
        </p:spPr>
        <p:txBody>
          <a:bodyPr/>
          <a:lstStyle/>
          <a:p>
            <a:endParaRPr lang="ru-RU"/>
          </a:p>
        </p:txBody>
      </p:sp>
      <p:sp>
        <p:nvSpPr>
          <p:cNvPr id="3" name="Текст 2"/>
          <p:cNvSpPr>
            <a:spLocks noGrp="1"/>
          </p:cNvSpPr>
          <p:nvPr>
            <p:ph type="body" sz="half" idx="2"/>
          </p:nvPr>
        </p:nvSpPr>
        <p:spPr>
          <a:xfrm>
            <a:off x="251520" y="4797152"/>
            <a:ext cx="8640960" cy="1504039"/>
          </a:xfrm>
        </p:spPr>
        <p:txBody>
          <a:bodyPr>
            <a:normAutofit fontScale="92500" lnSpcReduction="20000"/>
          </a:bodyPr>
          <a:lstStyle/>
          <a:p>
            <a:pPr algn="just"/>
            <a:r>
              <a:rPr lang="ru-RU" dirty="0" smtClean="0"/>
              <a:t>	Улица </a:t>
            </a:r>
            <a:r>
              <a:rPr lang="ru-RU" dirty="0" smtClean="0"/>
              <a:t>Стара-Загора – одна из самых известных улиц города, растянувшаяся почти на 6,5 километра по извилистому маршруту от улицы Санфировой до улицы Алма-Атинской. Это важная внутригородская магистраль, соединяющая географический центр города с его северной окраиной. Улица получила своё название 28 октября 1965 года в честь побратима Самары – болгарского города </a:t>
            </a:r>
            <a:r>
              <a:rPr lang="ru-RU" dirty="0" smtClean="0"/>
              <a:t>Стара Загоры</a:t>
            </a:r>
            <a:r>
              <a:rPr lang="ru-RU" dirty="0" smtClean="0"/>
              <a:t>. Русские и болгарские воины держали осаду </a:t>
            </a:r>
            <a:r>
              <a:rPr lang="ru-RU" dirty="0" smtClean="0"/>
              <a:t>Стара Загоры </a:t>
            </a:r>
            <a:r>
              <a:rPr lang="ru-RU" dirty="0" smtClean="0"/>
              <a:t>в 1877 году, а для поднятия их духа из Самары привезли Самарское знамя, вышитое монахинями Иверского женского монастыря (хотя первоначально знамя предназначалось для участников Апрельского восстания 1876 года). Сама улица появилась раньше среди Чёрновских садов и дачных участков и с 1920-х годов до 1965 года носила название Памирской.</a:t>
            </a:r>
          </a:p>
          <a:p>
            <a:endParaRPr lang="ru-RU" dirty="0"/>
          </a:p>
        </p:txBody>
      </p:sp>
      <p:pic>
        <p:nvPicPr>
          <p:cNvPr id="3074" name="Picture 2" descr="Указатель &quot;Стара-Загора&quot;, Самара"/>
          <p:cNvPicPr>
            <a:picLocks noGrp="1" noChangeAspect="1" noChangeArrowheads="1"/>
          </p:cNvPicPr>
          <p:nvPr>
            <p:ph type="pic" idx="1"/>
          </p:nvPr>
        </p:nvPicPr>
        <p:blipFill>
          <a:blip r:embed="rId2" cstate="print"/>
          <a:srcRect t="11590" b="11590"/>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avatars.mds.yandex.net/get-altay/367512/2a0000015b95e63ee04310b442e87fa644b9/XXL"/>
          <p:cNvPicPr>
            <a:picLocks noChangeAspect="1" noChangeArrowheads="1"/>
          </p:cNvPicPr>
          <p:nvPr/>
        </p:nvPicPr>
        <p:blipFill>
          <a:blip r:embed="rId2" cstate="print"/>
          <a:srcRect/>
          <a:stretch>
            <a:fillRect/>
          </a:stretch>
        </p:blipFill>
        <p:spPr bwMode="auto">
          <a:xfrm>
            <a:off x="2411760" y="260648"/>
            <a:ext cx="4641979" cy="618930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avatars.mds.yandex.net/get-altay/774756/2a0000015f392ecc492439bad31f8f33b67c/XXL"/>
          <p:cNvPicPr>
            <a:picLocks noChangeAspect="1" noChangeArrowheads="1"/>
          </p:cNvPicPr>
          <p:nvPr/>
        </p:nvPicPr>
        <p:blipFill>
          <a:blip r:embed="rId2" cstate="print"/>
          <a:srcRect/>
          <a:stretch>
            <a:fillRect/>
          </a:stretch>
        </p:blipFill>
        <p:spPr bwMode="auto">
          <a:xfrm>
            <a:off x="683568" y="476672"/>
            <a:ext cx="7776864" cy="583264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avatars.mds.yandex.net/get-altay/247136/2a0000015b3b75ddce275f98c3b045b1a948/XXL"/>
          <p:cNvPicPr>
            <a:picLocks noChangeAspect="1" noChangeArrowheads="1"/>
          </p:cNvPicPr>
          <p:nvPr/>
        </p:nvPicPr>
        <p:blipFill>
          <a:blip r:embed="rId2" cstate="print"/>
          <a:srcRect/>
          <a:stretch>
            <a:fillRect/>
          </a:stretch>
        </p:blipFill>
        <p:spPr bwMode="auto">
          <a:xfrm>
            <a:off x="2627784" y="620688"/>
            <a:ext cx="4032447" cy="537659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1944960"/>
          </a:xfrm>
        </p:spPr>
        <p:txBody>
          <a:bodyPr>
            <a:normAutofit/>
          </a:bodyPr>
          <a:lstStyle/>
          <a:p>
            <a:pPr algn="just"/>
            <a:r>
              <a:rPr lang="ru-RU" dirty="0" smtClean="0"/>
              <a:t>	Председателю Куйбышевского горисполкома в 60-х – 70-х годах прошлого века Алексею Андреевичу </a:t>
            </a:r>
            <a:r>
              <a:rPr lang="ru-RU" dirty="0" err="1" smtClean="0"/>
              <a:t>Росовскому</a:t>
            </a:r>
            <a:r>
              <a:rPr lang="ru-RU" dirty="0" smtClean="0"/>
              <a:t>. При нем был построен кинотеатр «Шипка» и жилой микрорайон с «болгарским» бульваром.</a:t>
            </a:r>
            <a:endParaRPr lang="ru-RU" dirty="0"/>
          </a:p>
        </p:txBody>
      </p:sp>
      <p:sp>
        <p:nvSpPr>
          <p:cNvPr id="3" name="Текст 2"/>
          <p:cNvSpPr>
            <a:spLocks noGrp="1"/>
          </p:cNvSpPr>
          <p:nvPr>
            <p:ph type="body" sz="half" idx="2"/>
          </p:nvPr>
        </p:nvSpPr>
        <p:spPr/>
        <p:txBody>
          <a:bodyPr>
            <a:normAutofit/>
          </a:bodyPr>
          <a:lstStyle/>
          <a:p>
            <a:pPr algn="just"/>
            <a:r>
              <a:rPr lang="ru-RU" dirty="0" smtClean="0"/>
              <a:t> </a:t>
            </a:r>
            <a:endParaRPr lang="ru-RU" dirty="0"/>
          </a:p>
        </p:txBody>
      </p:sp>
      <p:pic>
        <p:nvPicPr>
          <p:cNvPr id="33794" name="Picture 2" descr="https://upload.wikimedia.org/wikipedia/commons/thumb/f/f0/%D0%9F%D0%B0%D0%BC%D1%8F%D1%82%D0%BD%D0%B8%D0%BA_%D0%90%D0%BB%D0%B5%D0%BA%D1%81%D0%B5%D1%8E_%D0%A0%D0%BE%D1%81%D0%BE%D0%B2%D1%81%D0%BA%D0%BE%D0%BC%D1%83.jpg/1280px-%D0%9F%D0%B0%D0%BC%D1%8F%D1%82%D0%BD%D0%B8%D0%BA_%D0%90%D0%BB%D0%B5%D0%BA%D1%81%D0%B5%D1%8E_%D0%A0%D0%BE%D1%81%D0%BE%D0%B2%D1%81%D0%BA%D0%BE%D0%BC%D1%83.jpg"/>
          <p:cNvPicPr>
            <a:picLocks noGrp="1" noChangeAspect="1" noChangeArrowheads="1"/>
          </p:cNvPicPr>
          <p:nvPr>
            <p:ph type="pic" idx="1"/>
          </p:nvPr>
        </p:nvPicPr>
        <p:blipFill>
          <a:blip r:embed="rId2" cstate="print"/>
          <a:srcRect t="16071" b="1607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sun9-44.userapi.com/c858324/v858324061/10737a/H_n9l8POfWY.jpg"/>
          <p:cNvPicPr>
            <a:picLocks noChangeAspect="1" noChangeArrowheads="1"/>
          </p:cNvPicPr>
          <p:nvPr/>
        </p:nvPicPr>
        <p:blipFill>
          <a:blip r:embed="rId2" cstate="print"/>
          <a:srcRect/>
          <a:stretch>
            <a:fillRect/>
          </a:stretch>
        </p:blipFill>
        <p:spPr bwMode="auto">
          <a:xfrm>
            <a:off x="827584" y="692696"/>
            <a:ext cx="7488833" cy="561662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samaralife.files.wordpress.com/2016/05/stara-zagora_008.jpg"/>
          <p:cNvPicPr>
            <a:picLocks noChangeAspect="1" noChangeArrowheads="1"/>
          </p:cNvPicPr>
          <p:nvPr/>
        </p:nvPicPr>
        <p:blipFill>
          <a:blip r:embed="rId2" cstate="print"/>
          <a:srcRect/>
          <a:stretch>
            <a:fillRect/>
          </a:stretch>
        </p:blipFill>
        <p:spPr bwMode="auto">
          <a:xfrm>
            <a:off x="323528" y="620688"/>
            <a:ext cx="8369231" cy="554461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r>
              <a:rPr lang="ru-RU" dirty="0" smtClean="0"/>
              <a:t>Главная дорога сквера «Болгарский» </a:t>
            </a:r>
            <a:endParaRPr lang="ru-RU" dirty="0"/>
          </a:p>
        </p:txBody>
      </p:sp>
      <p:pic>
        <p:nvPicPr>
          <p:cNvPr id="5" name="Picture 2" descr="https://upload.wikimedia.org/wikipedia/commons/thumb/7/7f/%D0%93%D0%BB%D0%B0%D0%B2%D0%BD%D0%B0%D1%8F_%D0%B4%D0%BE%D1%80%D0%BE%D0%B3%D0%B0_%D1%81%D0%BA%D0%B2%D0%B5%D1%80%D0%B0_%22%D0%91%D0%BE%D0%BB%D0%B3%D0%B0%D1%80%D1%81%D0%BA%D0%BE%D0%B3%D0%BE%22.jpg/1280px-%D0%93%D0%BB%D0%B0%D0%B2%D0%BD%D0%B0%D1%8F_%D0%B4%D0%BE%D1%80%D0%BE%D0%B3%D0%B0_%D1%81%D0%BA%D0%B2%D0%B5%D1%80%D0%B0_%22%D0%91%D0%BE%D0%BB%D0%B3%D0%B0%D1%80%D1%81%D0%BA%D0%BE%D0%B3%D0%BE%22.jpg"/>
          <p:cNvPicPr>
            <a:picLocks noGrp="1" noChangeAspect="1" noChangeArrowheads="1"/>
          </p:cNvPicPr>
          <p:nvPr>
            <p:ph type="pic" idx="1"/>
          </p:nvPr>
        </p:nvPicPr>
        <p:blipFill>
          <a:blip r:embed="rId2" cstate="print"/>
          <a:srcRect t="16071" b="16071"/>
          <a:stretch>
            <a:fillRect/>
          </a:stretch>
        </p:blipFill>
        <p:spPr bwMode="auto">
          <a:xfrm>
            <a:off x="304800" y="249864"/>
            <a:ext cx="8534400" cy="476331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r>
              <a:rPr lang="ru-RU" dirty="0" smtClean="0"/>
              <a:t>Фонтан в сквере «Болгарский»</a:t>
            </a:r>
            <a:endParaRPr lang="ru-RU" dirty="0"/>
          </a:p>
        </p:txBody>
      </p:sp>
      <p:pic>
        <p:nvPicPr>
          <p:cNvPr id="41986" name="Picture 2" descr="https://upload.wikimedia.org/wikipedia/commons/thumb/4/4b/%D0%A4%D0%BE%D0%BD%D1%82%D0%B0%D0%BD_%D0%B2_%D1%81%D0%BA%D0%B2%D0%B5%D1%80%D0%B5_%22%D0%91%D0%BE%D0%BB%D0%B3%D0%B0%D1%80%D1%81%D0%BA%D0%BE%D0%BC%22.jpg/1280px-%D0%A4%D0%BE%D0%BD%D1%82%D0%B0%D0%BD_%D0%B2_%D1%81%D0%BA%D0%B2%D0%B5%D1%80%D0%B5_%22%D0%91%D0%BE%D0%BB%D0%B3%D0%B0%D1%80%D1%81%D0%BA%D0%BE%D0%BC%22.jpg"/>
          <p:cNvPicPr>
            <a:picLocks noGrp="1" noChangeAspect="1" noChangeArrowheads="1"/>
          </p:cNvPicPr>
          <p:nvPr>
            <p:ph type="pic" idx="1"/>
          </p:nvPr>
        </p:nvPicPr>
        <p:blipFill>
          <a:blip r:embed="rId2" cstate="print"/>
          <a:srcRect t="16071" b="16071"/>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s9.stc.all.kpcdn.net/share/i/12/10443039/inx960x640.jpg"/>
          <p:cNvPicPr>
            <a:picLocks noChangeAspect="1" noChangeArrowheads="1"/>
          </p:cNvPicPr>
          <p:nvPr/>
        </p:nvPicPr>
        <p:blipFill>
          <a:blip r:embed="rId2" cstate="print"/>
          <a:srcRect/>
          <a:stretch>
            <a:fillRect/>
          </a:stretch>
        </p:blipFill>
        <p:spPr bwMode="auto">
          <a:xfrm>
            <a:off x="611560" y="332656"/>
            <a:ext cx="7965771" cy="597666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3247790"/>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Спасибо за внимание.</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a:xfrm>
            <a:off x="251520" y="4653136"/>
            <a:ext cx="8640960" cy="1648055"/>
          </a:xfrm>
        </p:spPr>
        <p:txBody>
          <a:bodyPr>
            <a:normAutofit/>
          </a:bodyPr>
          <a:lstStyle/>
          <a:p>
            <a:pPr algn="just"/>
            <a:r>
              <a:rPr lang="ru-RU" dirty="0" smtClean="0"/>
              <a:t>	В </a:t>
            </a:r>
            <a:r>
              <a:rPr lang="ru-RU" dirty="0" smtClean="0"/>
              <a:t>конце 1950-х годов в нашей стране активизировались советско-болгарские отношения: появились общества советско-болгарской дружбы. Самара стала побратимом болгарской </a:t>
            </a:r>
            <a:r>
              <a:rPr lang="ru-RU" dirty="0" smtClean="0"/>
              <a:t>Стара Загоры</a:t>
            </a:r>
            <a:r>
              <a:rPr lang="ru-RU" dirty="0" smtClean="0"/>
              <a:t>. Когда началось большое строительство 60-х годов - вспомнили историю Самарского знамени, которое получило боевое крещение именно под этим городом, учли историческую связь народов и в память об этой дружбе 28 октября 1965 года назвали улицу в новом районе - Стара-Загора.</a:t>
            </a:r>
          </a:p>
          <a:p>
            <a:endParaRPr lang="ru-RU" dirty="0"/>
          </a:p>
        </p:txBody>
      </p:sp>
      <p:pic>
        <p:nvPicPr>
          <p:cNvPr id="4098" name="Picture 2" descr="Куйбышев"/>
          <p:cNvPicPr>
            <a:picLocks noGrp="1" noChangeAspect="1" noChangeArrowheads="1"/>
          </p:cNvPicPr>
          <p:nvPr>
            <p:ph type="pic" idx="1"/>
          </p:nvPr>
        </p:nvPicPr>
        <p:blipFill>
          <a:blip r:embed="rId2" cstate="print"/>
          <a:srcRect t="13566" b="13566"/>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3848" y="3429000"/>
            <a:ext cx="5486400" cy="664536"/>
          </a:xfrm>
        </p:spPr>
        <p:txBody>
          <a:bodyPr/>
          <a:lstStyle/>
          <a:p>
            <a:endParaRPr lang="ru-RU" dirty="0"/>
          </a:p>
        </p:txBody>
      </p:sp>
      <p:sp>
        <p:nvSpPr>
          <p:cNvPr id="3" name="Текст 2"/>
          <p:cNvSpPr>
            <a:spLocks noGrp="1"/>
          </p:cNvSpPr>
          <p:nvPr>
            <p:ph type="body" sz="half" idx="2"/>
          </p:nvPr>
        </p:nvSpPr>
        <p:spPr>
          <a:xfrm>
            <a:off x="251520" y="4797152"/>
            <a:ext cx="8568952" cy="1504039"/>
          </a:xfrm>
        </p:spPr>
        <p:txBody>
          <a:bodyPr>
            <a:normAutofit/>
          </a:bodyPr>
          <a:lstStyle/>
          <a:p>
            <a:pPr algn="just"/>
            <a:r>
              <a:rPr lang="ru-RU" dirty="0" smtClean="0"/>
              <a:t>	И тут мы должны  </a:t>
            </a:r>
            <a:r>
              <a:rPr lang="ru-RU" dirty="0" smtClean="0"/>
              <a:t>углубиться в историю и вспомнить освободительную борьбу 1876 года в Болгарии. Она около шести веков находилась под властью Османской империи. Россия протянула Болгарии руку помощи и сыграла решающую роль в ее освобождении. В Самаре создали комитет по сбору средств для помощи братскому народу. 17 апреля 1877 года городская Дума приняла решение ассигновать для поддержки огромную по тем временам сумму — 25 тысяч рублей. </a:t>
            </a:r>
            <a:endParaRPr lang="ru-RU" dirty="0"/>
          </a:p>
        </p:txBody>
      </p:sp>
      <p:pic>
        <p:nvPicPr>
          <p:cNvPr id="5122" name="Picture 2" descr="Samara_flag"/>
          <p:cNvPicPr>
            <a:picLocks noGrp="1" noChangeAspect="1" noChangeArrowheads="1"/>
          </p:cNvPicPr>
          <p:nvPr>
            <p:ph type="pic" idx="1"/>
          </p:nvPr>
        </p:nvPicPr>
        <p:blipFill>
          <a:blip r:embed="rId2" cstate="print"/>
          <a:srcRect t="24554" b="24554"/>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3717032"/>
            <a:ext cx="5486400" cy="664536"/>
          </a:xfrm>
        </p:spPr>
        <p:txBody>
          <a:bodyPr/>
          <a:lstStyle/>
          <a:p>
            <a:endParaRPr lang="ru-RU" dirty="0"/>
          </a:p>
        </p:txBody>
      </p:sp>
      <p:sp>
        <p:nvSpPr>
          <p:cNvPr id="3" name="Текст 2"/>
          <p:cNvSpPr>
            <a:spLocks noGrp="1"/>
          </p:cNvSpPr>
          <p:nvPr>
            <p:ph type="body" sz="half" idx="2"/>
          </p:nvPr>
        </p:nvSpPr>
        <p:spPr>
          <a:xfrm>
            <a:off x="323528" y="4725144"/>
            <a:ext cx="8496943" cy="1576047"/>
          </a:xfrm>
        </p:spPr>
        <p:txBody>
          <a:bodyPr>
            <a:normAutofit/>
          </a:bodyPr>
          <a:lstStyle/>
          <a:p>
            <a:pPr algn="just"/>
            <a:r>
              <a:rPr lang="ru-RU" dirty="0" smtClean="0"/>
              <a:t>	Кроме </a:t>
            </a:r>
            <a:r>
              <a:rPr lang="ru-RU" dirty="0" smtClean="0"/>
              <a:t>финансовой помощи, началась организация и духовной поддержки болгарского народа. Тогда и родилось на свет Самарское знамя. Произошло это по инициативе городского главы Самары Петра Алабина. Это знамя побывало в кровопролитных боях за Балканский хребет, в сражениях с армией Сулеймана-паши за </a:t>
            </a:r>
            <a:r>
              <a:rPr lang="ru-RU" dirty="0" smtClean="0"/>
              <a:t>Стара Загору </a:t>
            </a:r>
            <a:r>
              <a:rPr lang="ru-RU" dirty="0" smtClean="0"/>
              <a:t>в июле 1877 года под Шипка-Шейново.</a:t>
            </a:r>
          </a:p>
          <a:p>
            <a:endParaRPr lang="ru-RU" dirty="0"/>
          </a:p>
        </p:txBody>
      </p:sp>
      <p:pic>
        <p:nvPicPr>
          <p:cNvPr id="6146" name="Picture 2" descr="800px-Nikolai-dmitriev-orenburgsky-grand-prince-nikolai-nikolaevich-enters-trnovo-in-1877-1885"/>
          <p:cNvPicPr>
            <a:picLocks noGrp="1" noChangeAspect="1" noChangeArrowheads="1"/>
          </p:cNvPicPr>
          <p:nvPr>
            <p:ph type="pic" idx="1"/>
          </p:nvPr>
        </p:nvPicPr>
        <p:blipFill>
          <a:blip r:embed="rId2" cstate="print"/>
          <a:srcRect t="31873" b="31873"/>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Шипка"/>
          <p:cNvPicPr>
            <a:picLocks noChangeAspect="1" noChangeArrowheads="1"/>
          </p:cNvPicPr>
          <p:nvPr/>
        </p:nvPicPr>
        <p:blipFill>
          <a:blip r:embed="rId2" cstate="print"/>
          <a:srcRect/>
          <a:stretch>
            <a:fillRect/>
          </a:stretch>
        </p:blipFill>
        <p:spPr bwMode="auto">
          <a:xfrm>
            <a:off x="611560" y="548680"/>
            <a:ext cx="7896225" cy="59245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3717032"/>
            <a:ext cx="5486400" cy="664536"/>
          </a:xfrm>
        </p:spPr>
        <p:txBody>
          <a:bodyPr/>
          <a:lstStyle/>
          <a:p>
            <a:endParaRPr lang="ru-RU" dirty="0"/>
          </a:p>
        </p:txBody>
      </p:sp>
      <p:sp>
        <p:nvSpPr>
          <p:cNvPr id="3" name="Текст 2"/>
          <p:cNvSpPr>
            <a:spLocks noGrp="1"/>
          </p:cNvSpPr>
          <p:nvPr>
            <p:ph type="body" sz="half" idx="2"/>
          </p:nvPr>
        </p:nvSpPr>
        <p:spPr>
          <a:xfrm>
            <a:off x="251520" y="4725144"/>
            <a:ext cx="8640960" cy="1944216"/>
          </a:xfrm>
        </p:spPr>
        <p:txBody>
          <a:bodyPr>
            <a:normAutofit/>
          </a:bodyPr>
          <a:lstStyle/>
          <a:p>
            <a:pPr algn="just"/>
            <a:r>
              <a:rPr lang="ru-RU" dirty="0" smtClean="0"/>
              <a:t>	Первые </a:t>
            </a:r>
            <a:r>
              <a:rPr lang="ru-RU" dirty="0" smtClean="0"/>
              <a:t>копии знамени были изготовлены в 1958 году. Одна из них была передана Центральному военному музею СССР. Ещё два полотна были сделаны позже: первое — в 1978 году в мастерской Михаила Малетского, а другое было вышито для Национального музея военной истории Болгарии в 2006 году послушницами Монастыря Покрова Святой Богоматери.</a:t>
            </a:r>
          </a:p>
          <a:p>
            <a:pPr algn="just"/>
            <a:r>
              <a:rPr lang="ru-RU" dirty="0" smtClean="0"/>
              <a:t>В 1981 года точная копия знамени была подарена болгарами городу Самаре. Ныне она хранится в Музее истории войск Приволжского военного округа г. Самары.</a:t>
            </a:r>
          </a:p>
          <a:p>
            <a:endParaRPr lang="ru-RU" dirty="0"/>
          </a:p>
        </p:txBody>
      </p:sp>
      <p:pic>
        <p:nvPicPr>
          <p:cNvPr id="49154" name="Picture 2" descr="https://progorodsamara.ru/userfiles/picoriginal/img-20160429224252-761.jpg"/>
          <p:cNvPicPr>
            <a:picLocks noGrp="1" noChangeAspect="1" noChangeArrowheads="1"/>
          </p:cNvPicPr>
          <p:nvPr>
            <p:ph type="pic" idx="1"/>
          </p:nvPr>
        </p:nvPicPr>
        <p:blipFill>
          <a:blip r:embed="rId2" cstate="print"/>
          <a:srcRect t="11806" b="11806"/>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3645024"/>
            <a:ext cx="5486400" cy="664536"/>
          </a:xfrm>
        </p:spPr>
        <p:txBody>
          <a:bodyPr/>
          <a:lstStyle/>
          <a:p>
            <a:endParaRPr lang="ru-RU" dirty="0"/>
          </a:p>
        </p:txBody>
      </p:sp>
      <p:sp>
        <p:nvSpPr>
          <p:cNvPr id="3" name="Текст 2"/>
          <p:cNvSpPr>
            <a:spLocks noGrp="1"/>
          </p:cNvSpPr>
          <p:nvPr>
            <p:ph type="body" sz="half" idx="2"/>
          </p:nvPr>
        </p:nvSpPr>
        <p:spPr>
          <a:xfrm>
            <a:off x="323528" y="4725144"/>
            <a:ext cx="8352927" cy="1576047"/>
          </a:xfrm>
        </p:spPr>
        <p:txBody>
          <a:bodyPr>
            <a:normAutofit/>
          </a:bodyPr>
          <a:lstStyle/>
          <a:p>
            <a:pPr algn="just"/>
            <a:r>
              <a:rPr lang="ru-RU" dirty="0" smtClean="0"/>
              <a:t>	11 </a:t>
            </a:r>
            <a:r>
              <a:rPr lang="ru-RU" dirty="0" smtClean="0"/>
              <a:t>августа 2008 года депутат Народного собрания Болгарии Евгений Жеков и вице-мэр города Стара Загора Мария Динева привезли в Самарскую область копию знамени, которое было изготовлено одним из наиболее известных художников Болгарии — Димо Геновым. Болгарская делегация передала знамя Иверскому монастырю.</a:t>
            </a:r>
          </a:p>
          <a:p>
            <a:pPr algn="just"/>
            <a:r>
              <a:rPr lang="ru-RU" dirty="0" smtClean="0"/>
              <a:t>В 2016 году копия знамени была передана Московским общественным фондом культуры Самарскому областному историко-краеведческому музею им. П. В. Алабина.</a:t>
            </a:r>
          </a:p>
          <a:p>
            <a:endParaRPr lang="ru-RU" dirty="0"/>
          </a:p>
        </p:txBody>
      </p:sp>
      <p:sp>
        <p:nvSpPr>
          <p:cNvPr id="4" name="Рисунок 3"/>
          <p:cNvSpPr>
            <a:spLocks noGrp="1"/>
          </p:cNvSpPr>
          <p:nvPr>
            <p:ph type="pic" idx="1"/>
          </p:nvPr>
        </p:nvSpPr>
        <p:spPr/>
      </p:sp>
      <p:pic>
        <p:nvPicPr>
          <p:cNvPr id="47106" name="Picture 2" descr="https://opt-1287642.ssl.1c-bitrix-cdn.ru/images/publications/1376/05.jpg?1538682559221550"/>
          <p:cNvPicPr>
            <a:picLocks noChangeAspect="1" noChangeArrowheads="1"/>
          </p:cNvPicPr>
          <p:nvPr/>
        </p:nvPicPr>
        <p:blipFill>
          <a:blip r:embed="rId2" cstate="print"/>
          <a:srcRect/>
          <a:stretch>
            <a:fillRect/>
          </a:stretch>
        </p:blipFill>
        <p:spPr bwMode="auto">
          <a:xfrm>
            <a:off x="611560" y="548680"/>
            <a:ext cx="7931004" cy="38465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tara-zagora_004"/>
          <p:cNvPicPr>
            <a:picLocks noChangeAspect="1" noChangeArrowheads="1"/>
          </p:cNvPicPr>
          <p:nvPr/>
        </p:nvPicPr>
        <p:blipFill>
          <a:blip r:embed="rId2" cstate="print"/>
          <a:srcRect/>
          <a:stretch>
            <a:fillRect/>
          </a:stretch>
        </p:blipFill>
        <p:spPr bwMode="auto">
          <a:xfrm>
            <a:off x="1547664" y="1340768"/>
            <a:ext cx="62103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194</TotalTime>
  <Words>35</Words>
  <Application>Microsoft Office PowerPoint</Application>
  <PresentationFormat>Экран (4:3)</PresentationFormat>
  <Paragraphs>21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Литейная</vt:lpstr>
      <vt:lpstr>  Места памяти Русско-турецкой войны 1877-1878 гг. в Самаре.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Кинотеатр «Шипка»</vt:lpstr>
      <vt:lpstr>Слайд 17</vt:lpstr>
      <vt:lpstr>Современный кинотеатр «Шипка»</vt:lpstr>
      <vt:lpstr>Слайд 19</vt:lpstr>
      <vt:lpstr>Слайд 20</vt:lpstr>
      <vt:lpstr>Слайд 21</vt:lpstr>
      <vt:lpstr>Слайд 22</vt:lpstr>
      <vt:lpstr> Председателю Куйбышевского горисполкома в 60-х – 70-х годах прошлого века Алексею Андреевичу Росовскому. При нем был построен кинотеатр «Шипка» и жилой микрорайон с «болгарским» бульваром.</vt:lpstr>
      <vt:lpstr>Слайд 24</vt:lpstr>
      <vt:lpstr>Слайд 25</vt:lpstr>
      <vt:lpstr>Слайд 26</vt:lpstr>
      <vt:lpstr>Слайд 27</vt:lpstr>
      <vt:lpstr>Слайд 28</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Виртуальная экскурсия по местам памяти Русско-турецкой войны 1877-1878 гг. в Самаре.</dc:title>
  <dc:creator>1234</dc:creator>
  <cp:lastModifiedBy>1234</cp:lastModifiedBy>
  <cp:revision>21</cp:revision>
  <dcterms:created xsi:type="dcterms:W3CDTF">2019-11-28T10:28:04Z</dcterms:created>
  <dcterms:modified xsi:type="dcterms:W3CDTF">2019-11-28T13:52:55Z</dcterms:modified>
</cp:coreProperties>
</file>