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1" r:id="rId3"/>
    <p:sldMasterId id="2147483704" r:id="rId4"/>
  </p:sldMasterIdLst>
  <p:notesMasterIdLst>
    <p:notesMasterId r:id="rId41"/>
  </p:notesMasterIdLst>
  <p:sldIdLst>
    <p:sldId id="256" r:id="rId5"/>
    <p:sldId id="285" r:id="rId6"/>
    <p:sldId id="287" r:id="rId7"/>
    <p:sldId id="298" r:id="rId8"/>
    <p:sldId id="303" r:id="rId9"/>
    <p:sldId id="304" r:id="rId10"/>
    <p:sldId id="286" r:id="rId11"/>
    <p:sldId id="301" r:id="rId12"/>
    <p:sldId id="265" r:id="rId13"/>
    <p:sldId id="263" r:id="rId14"/>
    <p:sldId id="294" r:id="rId15"/>
    <p:sldId id="264" r:id="rId16"/>
    <p:sldId id="266" r:id="rId17"/>
    <p:sldId id="268" r:id="rId18"/>
    <p:sldId id="296" r:id="rId19"/>
    <p:sldId id="297" r:id="rId20"/>
    <p:sldId id="269" r:id="rId21"/>
    <p:sldId id="267" r:id="rId22"/>
    <p:sldId id="308" r:id="rId23"/>
    <p:sldId id="309" r:id="rId24"/>
    <p:sldId id="275" r:id="rId25"/>
    <p:sldId id="276" r:id="rId26"/>
    <p:sldId id="280" r:id="rId27"/>
    <p:sldId id="305" r:id="rId28"/>
    <p:sldId id="306" r:id="rId29"/>
    <p:sldId id="307" r:id="rId30"/>
    <p:sldId id="282" r:id="rId31"/>
    <p:sldId id="283" r:id="rId32"/>
    <p:sldId id="272" r:id="rId33"/>
    <p:sldId id="290" r:id="rId34"/>
    <p:sldId id="291" r:id="rId35"/>
    <p:sldId id="292" r:id="rId36"/>
    <p:sldId id="289" r:id="rId37"/>
    <p:sldId id="293" r:id="rId38"/>
    <p:sldId id="295" r:id="rId39"/>
    <p:sldId id="302" r:id="rId4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85484" autoAdjust="0"/>
  </p:normalViewPr>
  <p:slideViewPr>
    <p:cSldViewPr>
      <p:cViewPr varScale="1">
        <p:scale>
          <a:sx n="74" d="100"/>
          <a:sy n="74" d="100"/>
        </p:scale>
        <p:origin x="-13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BAE20-0D7D-40CA-9EBB-012B5395FD62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69221-0830-4662-B46F-3E0E2CE81C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48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52ADE58E-06F1-034D-A75B-063B795B02D4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28650"/>
            <a:ext cx="4262438" cy="3198813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231" y="4032559"/>
            <a:ext cx="4522267" cy="38203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98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52ADE58E-06F1-034D-A75B-063B795B02D4}" type="slidenum">
              <a:rPr lang="ru-RU" altLang="ru-RU"/>
              <a:pPr>
                <a:spcBef>
                  <a:spcPct val="0"/>
                </a:spcBef>
              </a:pPr>
              <a:t>21</a:t>
            </a:fld>
            <a:endParaRPr lang="ru-RU" altLang="ru-RU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0913" y="628650"/>
            <a:ext cx="4265612" cy="3198813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231" y="4032559"/>
            <a:ext cx="4522267" cy="38203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98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43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43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31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69650" y="1825560"/>
            <a:ext cx="384831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31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69650" y="4098240"/>
            <a:ext cx="384831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253935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95080" y="1825560"/>
            <a:ext cx="253935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5961870" y="1825560"/>
            <a:ext cx="253935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253935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95080" y="4098240"/>
            <a:ext cx="253935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5961870" y="4098240"/>
            <a:ext cx="253935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29F5D0-D307-6342-8A7F-CFF1921D4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>
                <a:solidFill>
                  <a:prstClr val="black"/>
                </a:solidFill>
              </a:rPr>
              <a:t>11/26/19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E5B24D-8596-394C-98D7-D645CE261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6FE83C4-1678-7846-9606-79F33E906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5AA73-757A-C64E-8C17-E31A6754D5C3}" type="slidenum">
              <a:rPr lang="en-US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88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804164"/>
            <a:ext cx="7205746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2019550"/>
            <a:ext cx="348386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824270"/>
            <a:ext cx="3483864" cy="2644457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2023004"/>
            <a:ext cx="348386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821491"/>
            <a:ext cx="3483864" cy="2637371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CD9F-20DA-434D-AF5D-A6FC995C6C5D}" type="datetimeFigureOut">
              <a:rPr lang="ru-RU" smtClean="0">
                <a:solidFill>
                  <a:prstClr val="black"/>
                </a:solidFill>
              </a:rPr>
              <a:pPr/>
              <a:t>23.03.2023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CB28-30A2-409F-927F-8ABAD2664D0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309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2" y="2063397"/>
            <a:ext cx="7796030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4711A-A071-4648-B5A5-B2467A9F5D89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875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5" y="228600"/>
            <a:ext cx="80152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D0A46-4E6E-1640-9693-1BE0D00AF9F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68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BE61-3C3C-4807-83FB-C2A9CD13467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6E65-C9E8-4FBA-B5CE-3DFA9102C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BE61-3C3C-4807-83FB-C2A9CD13467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6E65-C9E8-4FBA-B5CE-3DFA9102C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BE61-3C3C-4807-83FB-C2A9CD13467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6E65-C9E8-4FBA-B5CE-3DFA9102C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43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BE61-3C3C-4807-83FB-C2A9CD13467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6E65-C9E8-4FBA-B5CE-3DFA9102C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BE61-3C3C-4807-83FB-C2A9CD13467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6E65-C9E8-4FBA-B5CE-3DFA9102C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BE61-3C3C-4807-83FB-C2A9CD13467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6E65-C9E8-4FBA-B5CE-3DFA9102C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BE61-3C3C-4807-83FB-C2A9CD13467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6E65-C9E8-4FBA-B5CE-3DFA9102C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BE61-3C3C-4807-83FB-C2A9CD13467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6E65-C9E8-4FBA-B5CE-3DFA9102C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BE61-3C3C-4807-83FB-C2A9CD13467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1646E65-C9E8-4FBA-B5CE-3DFA9102C1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BE61-3C3C-4807-83FB-C2A9CD13467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6E65-C9E8-4FBA-B5CE-3DFA9102C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BE61-3C3C-4807-83FB-C2A9CD13467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6E65-C9E8-4FBA-B5CE-3DFA9102C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5" y="228600"/>
            <a:ext cx="80152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D0A46-4E6E-1640-9693-1BE0D00AF9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2768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BE61-3C3C-4807-83FB-C2A9CD1346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6E65-C9E8-4FBA-B5CE-3DFA9102C1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2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43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BE61-3C3C-4807-83FB-C2A9CD1346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6E65-C9E8-4FBA-B5CE-3DFA9102C1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890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BE61-3C3C-4807-83FB-C2A9CD1346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6E65-C9E8-4FBA-B5CE-3DFA9102C1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24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BE61-3C3C-4807-83FB-C2A9CD1346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6E65-C9E8-4FBA-B5CE-3DFA9102C1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186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BE61-3C3C-4807-83FB-C2A9CD1346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6E65-C9E8-4FBA-B5CE-3DFA9102C1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156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BE61-3C3C-4807-83FB-C2A9CD1346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6E65-C9E8-4FBA-B5CE-3DFA9102C1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985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BE61-3C3C-4807-83FB-C2A9CD1346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6E65-C9E8-4FBA-B5CE-3DFA9102C1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491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BE61-3C3C-4807-83FB-C2A9CD1346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6E65-C9E8-4FBA-B5CE-3DFA9102C1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686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BE61-3C3C-4807-83FB-C2A9CD1346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6E65-C9E8-4FBA-B5CE-3DFA9102C1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593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BE61-3C3C-4807-83FB-C2A9CD1346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6E65-C9E8-4FBA-B5CE-3DFA9102C1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764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BE61-3C3C-4807-83FB-C2A9CD1346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6E65-C9E8-4FBA-B5CE-3DFA9102C1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1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31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69650" y="1825560"/>
            <a:ext cx="384831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5" y="228600"/>
            <a:ext cx="80152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D0A46-4E6E-1640-9693-1BE0D00AF9F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60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BE61-3C3C-4807-83FB-C2A9CD1346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6E65-C9E8-4FBA-B5CE-3DFA9102C1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103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BE61-3C3C-4807-83FB-C2A9CD1346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6E65-C9E8-4FBA-B5CE-3DFA9102C1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1548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BE61-3C3C-4807-83FB-C2A9CD1346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6E65-C9E8-4FBA-B5CE-3DFA9102C1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225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BE61-3C3C-4807-83FB-C2A9CD1346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6E65-C9E8-4FBA-B5CE-3DFA9102C1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672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BE61-3C3C-4807-83FB-C2A9CD1346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6E65-C9E8-4FBA-B5CE-3DFA9102C1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198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BE61-3C3C-4807-83FB-C2A9CD1346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6E65-C9E8-4FBA-B5CE-3DFA9102C1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860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BE61-3C3C-4807-83FB-C2A9CD1346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6E65-C9E8-4FBA-B5CE-3DFA9102C1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2092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BE61-3C3C-4807-83FB-C2A9CD1346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6E65-C9E8-4FBA-B5CE-3DFA9102C1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99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BE61-3C3C-4807-83FB-C2A9CD1346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6E65-C9E8-4FBA-B5CE-3DFA9102C1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32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BE61-3C3C-4807-83FB-C2A9CD1346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6E65-C9E8-4FBA-B5CE-3DFA9102C1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757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BE61-3C3C-4807-83FB-C2A9CD1346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6E65-C9E8-4FBA-B5CE-3DFA9102C1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194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5" y="228600"/>
            <a:ext cx="80152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D0A46-4E6E-1640-9693-1BE0D00AF9F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2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43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31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69650" y="1825560"/>
            <a:ext cx="384831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31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31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69650" y="1825560"/>
            <a:ext cx="384831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69650" y="4098240"/>
            <a:ext cx="384831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31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69650" y="1825560"/>
            <a:ext cx="384831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43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43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13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fld id="{3C71EE26-0713-48A5-8074-3A3AD105771B}" type="datetime">
              <a:rPr lang="ru-RU" sz="1200" spc="-1">
                <a:solidFill>
                  <a:srgbClr val="8B8B8B"/>
                </a:solidFill>
                <a:latin typeface="Calibri"/>
              </a:rPr>
              <a:pPr/>
              <a:t>23.03.2023</a:t>
            </a:fld>
            <a:endParaRPr lang="ru-RU" sz="12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028860" y="6356520"/>
            <a:ext cx="308583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457860" y="6356520"/>
            <a:ext cx="205713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/>
            <a:fld id="{AB19CDC7-F838-4F34-98A3-76209BEF96B1}" type="slidenum">
              <a:rPr lang="ru-RU" sz="1200" spc="-1">
                <a:solidFill>
                  <a:srgbClr val="8B8B8B"/>
                </a:solidFill>
                <a:latin typeface="Calibri"/>
              </a:rPr>
              <a:pPr algn="r"/>
              <a:t>‹#›</a:t>
            </a:fld>
            <a:endParaRPr lang="ru-RU" sz="1200" spc="-1">
              <a:solidFill>
                <a:prstClr val="black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ACBE61-3C3C-4807-83FB-C2A9CD13467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646E65-C9E8-4FBA-B5CE-3DFA9102C1D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BE61-3C3C-4807-83FB-C2A9CD1346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46E65-C9E8-4FBA-B5CE-3DFA9102C1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5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BE61-3C3C-4807-83FB-C2A9CD1346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46E65-C9E8-4FBA-B5CE-3DFA9102C1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79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.xml"/><Relationship Id="rId4" Type="http://schemas.openxmlformats.org/officeDocument/2006/relationships/image" Target="../media/image15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340769"/>
            <a:ext cx="7918648" cy="22596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Организационные основы наставничества в образовательном учреждении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84776" cy="2351112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Презентацию подготовила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учитель начальных классов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ГБОУ СОШ с. Колывань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Каштанова Елена Николаевна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2B3E376-BA21-FA46-9DE5-4D02AC835A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35169"/>
            <a:ext cx="9577064" cy="68931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302F8EF-0B5E-8244-99D6-8125FAEAC7C9}"/>
              </a:ext>
            </a:extLst>
          </p:cNvPr>
          <p:cNvSpPr txBox="1"/>
          <p:nvPr/>
        </p:nvSpPr>
        <p:spPr>
          <a:xfrm>
            <a:off x="0" y="3573016"/>
            <a:ext cx="3131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prstClr val="white"/>
                </a:solidFill>
              </a:rPr>
              <a:t>Поставьте четкую цель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FF9B2A2-D5E2-AB4E-B48D-EF2BD259E3C8}"/>
              </a:ext>
            </a:extLst>
          </p:cNvPr>
          <p:cNvSpPr txBox="1"/>
          <p:nvPr/>
        </p:nvSpPr>
        <p:spPr>
          <a:xfrm>
            <a:off x="1219200" y="3"/>
            <a:ext cx="990600" cy="214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334" b="1" dirty="0">
                <a:solidFill>
                  <a:prstClr val="white"/>
                </a:solidFill>
              </a:rPr>
              <a:t>1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3295330-449D-DC4F-AFA9-6696BD3E58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4235"/>
            <a:ext cx="6336704" cy="618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1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852" y="3714"/>
            <a:ext cx="858761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996952"/>
            <a:ext cx="849694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386" y="3714"/>
            <a:ext cx="858761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"/>
            <a:ext cx="914400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8F665DE-05EB-9B4E-BF5B-CD55B0DD42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9152930" cy="68513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515" y="406401"/>
            <a:ext cx="2224865" cy="23986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54517" y="227873"/>
            <a:ext cx="2164475" cy="189753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Полилиния 21"/>
          <p:cNvSpPr/>
          <p:nvPr/>
        </p:nvSpPr>
        <p:spPr>
          <a:xfrm>
            <a:off x="2873515" y="646268"/>
            <a:ext cx="2224865" cy="1994727"/>
          </a:xfrm>
          <a:custGeom>
            <a:avLst/>
            <a:gdLst>
              <a:gd name="connsiteX0" fmla="*/ 0 w 2482583"/>
              <a:gd name="connsiteY0" fmla="*/ 166259 h 1662592"/>
              <a:gd name="connsiteX1" fmla="*/ 166259 w 2482583"/>
              <a:gd name="connsiteY1" fmla="*/ 0 h 1662592"/>
              <a:gd name="connsiteX2" fmla="*/ 2316324 w 2482583"/>
              <a:gd name="connsiteY2" fmla="*/ 0 h 1662592"/>
              <a:gd name="connsiteX3" fmla="*/ 2482583 w 2482583"/>
              <a:gd name="connsiteY3" fmla="*/ 166259 h 1662592"/>
              <a:gd name="connsiteX4" fmla="*/ 2482583 w 2482583"/>
              <a:gd name="connsiteY4" fmla="*/ 1496333 h 1662592"/>
              <a:gd name="connsiteX5" fmla="*/ 2316324 w 2482583"/>
              <a:gd name="connsiteY5" fmla="*/ 1662592 h 1662592"/>
              <a:gd name="connsiteX6" fmla="*/ 166259 w 2482583"/>
              <a:gd name="connsiteY6" fmla="*/ 1662592 h 1662592"/>
              <a:gd name="connsiteX7" fmla="*/ 0 w 2482583"/>
              <a:gd name="connsiteY7" fmla="*/ 1496333 h 1662592"/>
              <a:gd name="connsiteX8" fmla="*/ 0 w 2482583"/>
              <a:gd name="connsiteY8" fmla="*/ 166259 h 166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2583" h="1662592">
                <a:moveTo>
                  <a:pt x="0" y="166259"/>
                </a:moveTo>
                <a:cubicBezTo>
                  <a:pt x="0" y="74437"/>
                  <a:pt x="74437" y="0"/>
                  <a:pt x="166259" y="0"/>
                </a:cubicBezTo>
                <a:lnTo>
                  <a:pt x="2316324" y="0"/>
                </a:lnTo>
                <a:cubicBezTo>
                  <a:pt x="2408146" y="0"/>
                  <a:pt x="2482583" y="74437"/>
                  <a:pt x="2482583" y="166259"/>
                </a:cubicBezTo>
                <a:lnTo>
                  <a:pt x="2482583" y="1496333"/>
                </a:lnTo>
                <a:cubicBezTo>
                  <a:pt x="2482583" y="1588155"/>
                  <a:pt x="2408146" y="1662592"/>
                  <a:pt x="2316324" y="1662592"/>
                </a:cubicBezTo>
                <a:lnTo>
                  <a:pt x="166259" y="1662592"/>
                </a:lnTo>
                <a:cubicBezTo>
                  <a:pt x="74437" y="1662592"/>
                  <a:pt x="0" y="1588155"/>
                  <a:pt x="0" y="1496333"/>
                </a:cubicBezTo>
                <a:lnTo>
                  <a:pt x="0" y="166259"/>
                </a:lnTo>
                <a:close/>
              </a:path>
            </a:pathLst>
          </a:custGeom>
          <a:gradFill rotWithShape="0">
            <a:gsLst>
              <a:gs pos="0">
                <a:srgbClr val="CCCCF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16" tIns="170616" rIns="170616" bIns="17061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5400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9003" y="1725681"/>
            <a:ext cx="1861937" cy="157644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Полилиния 23"/>
          <p:cNvSpPr/>
          <p:nvPr/>
        </p:nvSpPr>
        <p:spPr>
          <a:xfrm>
            <a:off x="356164" y="2204719"/>
            <a:ext cx="1861937" cy="1576440"/>
          </a:xfrm>
          <a:custGeom>
            <a:avLst/>
            <a:gdLst>
              <a:gd name="connsiteX0" fmla="*/ 0 w 2482583"/>
              <a:gd name="connsiteY0" fmla="*/ 157644 h 1576440"/>
              <a:gd name="connsiteX1" fmla="*/ 157644 w 2482583"/>
              <a:gd name="connsiteY1" fmla="*/ 0 h 1576440"/>
              <a:gd name="connsiteX2" fmla="*/ 2324939 w 2482583"/>
              <a:gd name="connsiteY2" fmla="*/ 0 h 1576440"/>
              <a:gd name="connsiteX3" fmla="*/ 2482583 w 2482583"/>
              <a:gd name="connsiteY3" fmla="*/ 157644 h 1576440"/>
              <a:gd name="connsiteX4" fmla="*/ 2482583 w 2482583"/>
              <a:gd name="connsiteY4" fmla="*/ 1418796 h 1576440"/>
              <a:gd name="connsiteX5" fmla="*/ 2324939 w 2482583"/>
              <a:gd name="connsiteY5" fmla="*/ 1576440 h 1576440"/>
              <a:gd name="connsiteX6" fmla="*/ 157644 w 2482583"/>
              <a:gd name="connsiteY6" fmla="*/ 1576440 h 1576440"/>
              <a:gd name="connsiteX7" fmla="*/ 0 w 2482583"/>
              <a:gd name="connsiteY7" fmla="*/ 1418796 h 1576440"/>
              <a:gd name="connsiteX8" fmla="*/ 0 w 2482583"/>
              <a:gd name="connsiteY8" fmla="*/ 157644 h 157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2583" h="1576440">
                <a:moveTo>
                  <a:pt x="0" y="157644"/>
                </a:moveTo>
                <a:cubicBezTo>
                  <a:pt x="0" y="70580"/>
                  <a:pt x="70580" y="0"/>
                  <a:pt x="157644" y="0"/>
                </a:cubicBezTo>
                <a:lnTo>
                  <a:pt x="2324939" y="0"/>
                </a:lnTo>
                <a:cubicBezTo>
                  <a:pt x="2412003" y="0"/>
                  <a:pt x="2482583" y="70580"/>
                  <a:pt x="2482583" y="157644"/>
                </a:cubicBezTo>
                <a:lnTo>
                  <a:pt x="2482583" y="1418796"/>
                </a:lnTo>
                <a:cubicBezTo>
                  <a:pt x="2482583" y="1505860"/>
                  <a:pt x="2412003" y="1576440"/>
                  <a:pt x="2324939" y="1576440"/>
                </a:cubicBezTo>
                <a:lnTo>
                  <a:pt x="157644" y="1576440"/>
                </a:lnTo>
                <a:cubicBezTo>
                  <a:pt x="70580" y="1576440"/>
                  <a:pt x="0" y="1505860"/>
                  <a:pt x="0" y="1418796"/>
                </a:cubicBezTo>
                <a:lnTo>
                  <a:pt x="0" y="157644"/>
                </a:lnTo>
                <a:close/>
              </a:path>
            </a:pathLst>
          </a:custGeom>
          <a:gradFill rotWithShape="0">
            <a:gsLst>
              <a:gs pos="0">
                <a:srgbClr val="CCFFF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8092" tIns="168092" rIns="168092" bIns="168092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b="1" kern="1200" dirty="0"/>
              <a:t>Развитие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338324" y="4499980"/>
            <a:ext cx="1861937" cy="157644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Полилиния 25"/>
          <p:cNvSpPr/>
          <p:nvPr/>
        </p:nvSpPr>
        <p:spPr>
          <a:xfrm>
            <a:off x="1723549" y="4237091"/>
            <a:ext cx="1861937" cy="1576440"/>
          </a:xfrm>
          <a:custGeom>
            <a:avLst/>
            <a:gdLst>
              <a:gd name="connsiteX0" fmla="*/ 0 w 2482583"/>
              <a:gd name="connsiteY0" fmla="*/ 157644 h 1576440"/>
              <a:gd name="connsiteX1" fmla="*/ 157644 w 2482583"/>
              <a:gd name="connsiteY1" fmla="*/ 0 h 1576440"/>
              <a:gd name="connsiteX2" fmla="*/ 2324939 w 2482583"/>
              <a:gd name="connsiteY2" fmla="*/ 0 h 1576440"/>
              <a:gd name="connsiteX3" fmla="*/ 2482583 w 2482583"/>
              <a:gd name="connsiteY3" fmla="*/ 157644 h 1576440"/>
              <a:gd name="connsiteX4" fmla="*/ 2482583 w 2482583"/>
              <a:gd name="connsiteY4" fmla="*/ 1418796 h 1576440"/>
              <a:gd name="connsiteX5" fmla="*/ 2324939 w 2482583"/>
              <a:gd name="connsiteY5" fmla="*/ 1576440 h 1576440"/>
              <a:gd name="connsiteX6" fmla="*/ 157644 w 2482583"/>
              <a:gd name="connsiteY6" fmla="*/ 1576440 h 1576440"/>
              <a:gd name="connsiteX7" fmla="*/ 0 w 2482583"/>
              <a:gd name="connsiteY7" fmla="*/ 1418796 h 1576440"/>
              <a:gd name="connsiteX8" fmla="*/ 0 w 2482583"/>
              <a:gd name="connsiteY8" fmla="*/ 157644 h 157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2583" h="1576440">
                <a:moveTo>
                  <a:pt x="0" y="157644"/>
                </a:moveTo>
                <a:cubicBezTo>
                  <a:pt x="0" y="70580"/>
                  <a:pt x="70580" y="0"/>
                  <a:pt x="157644" y="0"/>
                </a:cubicBezTo>
                <a:lnTo>
                  <a:pt x="2324939" y="0"/>
                </a:lnTo>
                <a:cubicBezTo>
                  <a:pt x="2412003" y="0"/>
                  <a:pt x="2482583" y="70580"/>
                  <a:pt x="2482583" y="157644"/>
                </a:cubicBezTo>
                <a:lnTo>
                  <a:pt x="2482583" y="1418796"/>
                </a:lnTo>
                <a:cubicBezTo>
                  <a:pt x="2482583" y="1505860"/>
                  <a:pt x="2412003" y="1576440"/>
                  <a:pt x="2324939" y="1576440"/>
                </a:cubicBezTo>
                <a:lnTo>
                  <a:pt x="157644" y="1576440"/>
                </a:lnTo>
                <a:cubicBezTo>
                  <a:pt x="70580" y="1576440"/>
                  <a:pt x="0" y="1505860"/>
                  <a:pt x="0" y="1418796"/>
                </a:cubicBezTo>
                <a:lnTo>
                  <a:pt x="0" y="157644"/>
                </a:lnTo>
                <a:close/>
              </a:path>
            </a:pathLst>
          </a:custGeom>
          <a:gradFill rotWithShape="0">
            <a:gsLst>
              <a:gs pos="0">
                <a:srgbClr val="CCFFF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CC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8092" tIns="168092" rIns="168092" bIns="168092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b="1" kern="1200" dirty="0"/>
              <a:t>Результаты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683643" y="4499981"/>
            <a:ext cx="1857908" cy="1599519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Полилиния 27"/>
          <p:cNvSpPr/>
          <p:nvPr/>
        </p:nvSpPr>
        <p:spPr>
          <a:xfrm>
            <a:off x="4137898" y="4237091"/>
            <a:ext cx="1861937" cy="1576440"/>
          </a:xfrm>
          <a:custGeom>
            <a:avLst/>
            <a:gdLst>
              <a:gd name="connsiteX0" fmla="*/ 0 w 2482583"/>
              <a:gd name="connsiteY0" fmla="*/ 157644 h 1576440"/>
              <a:gd name="connsiteX1" fmla="*/ 157644 w 2482583"/>
              <a:gd name="connsiteY1" fmla="*/ 0 h 1576440"/>
              <a:gd name="connsiteX2" fmla="*/ 2324939 w 2482583"/>
              <a:gd name="connsiteY2" fmla="*/ 0 h 1576440"/>
              <a:gd name="connsiteX3" fmla="*/ 2482583 w 2482583"/>
              <a:gd name="connsiteY3" fmla="*/ 157644 h 1576440"/>
              <a:gd name="connsiteX4" fmla="*/ 2482583 w 2482583"/>
              <a:gd name="connsiteY4" fmla="*/ 1418796 h 1576440"/>
              <a:gd name="connsiteX5" fmla="*/ 2324939 w 2482583"/>
              <a:gd name="connsiteY5" fmla="*/ 1576440 h 1576440"/>
              <a:gd name="connsiteX6" fmla="*/ 157644 w 2482583"/>
              <a:gd name="connsiteY6" fmla="*/ 1576440 h 1576440"/>
              <a:gd name="connsiteX7" fmla="*/ 0 w 2482583"/>
              <a:gd name="connsiteY7" fmla="*/ 1418796 h 1576440"/>
              <a:gd name="connsiteX8" fmla="*/ 0 w 2482583"/>
              <a:gd name="connsiteY8" fmla="*/ 157644 h 157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2583" h="1576440">
                <a:moveTo>
                  <a:pt x="0" y="157644"/>
                </a:moveTo>
                <a:cubicBezTo>
                  <a:pt x="0" y="70580"/>
                  <a:pt x="70580" y="0"/>
                  <a:pt x="157644" y="0"/>
                </a:cubicBezTo>
                <a:lnTo>
                  <a:pt x="2324939" y="0"/>
                </a:lnTo>
                <a:cubicBezTo>
                  <a:pt x="2412003" y="0"/>
                  <a:pt x="2482583" y="70580"/>
                  <a:pt x="2482583" y="157644"/>
                </a:cubicBezTo>
                <a:lnTo>
                  <a:pt x="2482583" y="1418796"/>
                </a:lnTo>
                <a:cubicBezTo>
                  <a:pt x="2482583" y="1505860"/>
                  <a:pt x="2412003" y="1576440"/>
                  <a:pt x="2324939" y="1576440"/>
                </a:cubicBezTo>
                <a:lnTo>
                  <a:pt x="157644" y="1576440"/>
                </a:lnTo>
                <a:cubicBezTo>
                  <a:pt x="70580" y="1576440"/>
                  <a:pt x="0" y="1505860"/>
                  <a:pt x="0" y="1418796"/>
                </a:cubicBezTo>
                <a:lnTo>
                  <a:pt x="0" y="157644"/>
                </a:lnTo>
                <a:close/>
              </a:path>
            </a:pathLst>
          </a:custGeom>
          <a:gradFill rotWithShape="0">
            <a:gsLst>
              <a:gs pos="0">
                <a:srgbClr val="CCFFF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8092" tIns="168092" rIns="168092" bIns="168092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b="1" kern="1200" dirty="0"/>
              <a:t>Аудит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396984" y="1643630"/>
            <a:ext cx="1861937" cy="157644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Полилиния 29"/>
          <p:cNvSpPr/>
          <p:nvPr/>
        </p:nvSpPr>
        <p:spPr>
          <a:xfrm>
            <a:off x="5695588" y="2125405"/>
            <a:ext cx="1974821" cy="1576440"/>
          </a:xfrm>
          <a:custGeom>
            <a:avLst/>
            <a:gdLst>
              <a:gd name="connsiteX0" fmla="*/ 0 w 2482583"/>
              <a:gd name="connsiteY0" fmla="*/ 157644 h 1576440"/>
              <a:gd name="connsiteX1" fmla="*/ 157644 w 2482583"/>
              <a:gd name="connsiteY1" fmla="*/ 0 h 1576440"/>
              <a:gd name="connsiteX2" fmla="*/ 2324939 w 2482583"/>
              <a:gd name="connsiteY2" fmla="*/ 0 h 1576440"/>
              <a:gd name="connsiteX3" fmla="*/ 2482583 w 2482583"/>
              <a:gd name="connsiteY3" fmla="*/ 157644 h 1576440"/>
              <a:gd name="connsiteX4" fmla="*/ 2482583 w 2482583"/>
              <a:gd name="connsiteY4" fmla="*/ 1418796 h 1576440"/>
              <a:gd name="connsiteX5" fmla="*/ 2324939 w 2482583"/>
              <a:gd name="connsiteY5" fmla="*/ 1576440 h 1576440"/>
              <a:gd name="connsiteX6" fmla="*/ 157644 w 2482583"/>
              <a:gd name="connsiteY6" fmla="*/ 1576440 h 1576440"/>
              <a:gd name="connsiteX7" fmla="*/ 0 w 2482583"/>
              <a:gd name="connsiteY7" fmla="*/ 1418796 h 1576440"/>
              <a:gd name="connsiteX8" fmla="*/ 0 w 2482583"/>
              <a:gd name="connsiteY8" fmla="*/ 157644 h 157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2583" h="1576440">
                <a:moveTo>
                  <a:pt x="0" y="157644"/>
                </a:moveTo>
                <a:cubicBezTo>
                  <a:pt x="0" y="70580"/>
                  <a:pt x="70580" y="0"/>
                  <a:pt x="157644" y="0"/>
                </a:cubicBezTo>
                <a:lnTo>
                  <a:pt x="2324939" y="0"/>
                </a:lnTo>
                <a:cubicBezTo>
                  <a:pt x="2412003" y="0"/>
                  <a:pt x="2482583" y="70580"/>
                  <a:pt x="2482583" y="157644"/>
                </a:cubicBezTo>
                <a:lnTo>
                  <a:pt x="2482583" y="1418796"/>
                </a:lnTo>
                <a:cubicBezTo>
                  <a:pt x="2482583" y="1505860"/>
                  <a:pt x="2412003" y="1576440"/>
                  <a:pt x="2324939" y="1576440"/>
                </a:cubicBezTo>
                <a:lnTo>
                  <a:pt x="157644" y="1576440"/>
                </a:lnTo>
                <a:cubicBezTo>
                  <a:pt x="70580" y="1576440"/>
                  <a:pt x="0" y="1505860"/>
                  <a:pt x="0" y="1418796"/>
                </a:cubicBezTo>
                <a:lnTo>
                  <a:pt x="0" y="157644"/>
                </a:lnTo>
                <a:close/>
              </a:path>
            </a:pathLst>
          </a:custGeom>
          <a:gradFill rotWithShape="0">
            <a:gsLst>
              <a:gs pos="0">
                <a:srgbClr val="CCFFF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8092" tIns="168092" rIns="168092" bIns="168092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b="1" kern="1200" dirty="0"/>
              <a:t>Продвижение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2269292" y="2743017"/>
            <a:ext cx="1316194" cy="413865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3032760" y="2743016"/>
            <a:ext cx="703994" cy="1392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955753" y="2743016"/>
            <a:ext cx="727889" cy="1392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266358" y="2743017"/>
            <a:ext cx="1346238" cy="5591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3F21411-ED56-884A-99BD-5B3546653E0C}"/>
              </a:ext>
            </a:extLst>
          </p:cNvPr>
          <p:cNvSpPr txBox="1"/>
          <p:nvPr/>
        </p:nvSpPr>
        <p:spPr>
          <a:xfrm>
            <a:off x="5292081" y="126942"/>
            <a:ext cx="3906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00FF"/>
                </a:solidFill>
              </a:rPr>
              <a:t>«Путь к цели».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</a:rPr>
              <a:t>Игорь Манн</a:t>
            </a:r>
          </a:p>
        </p:txBody>
      </p:sp>
    </p:spTree>
    <p:extLst>
      <p:ext uri="{BB962C8B-B14F-4D97-AF65-F5344CB8AC3E}">
        <p14:creationId xmlns:p14="http://schemas.microsoft.com/office/powerpoint/2010/main" val="174120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5F5EBD8-99E7-4549-A213-3E508B49A7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85"/>
            <a:ext cx="9144000" cy="68931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84985"/>
            <a:ext cx="3059832" cy="251518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800" b="1" dirty="0"/>
              <a:t/>
            </a:r>
            <a:br>
              <a:rPr lang="ru-RU" altLang="ru-RU" sz="3800" b="1" dirty="0"/>
            </a:br>
            <a:r>
              <a:rPr lang="ru-RU" altLang="ru-RU" sz="4867" b="1" dirty="0">
                <a:solidFill>
                  <a:schemeClr val="bg1"/>
                </a:solidFill>
              </a:rPr>
              <a:t>Будьте </a:t>
            </a:r>
            <a:br>
              <a:rPr lang="ru-RU" altLang="ru-RU" sz="4867" b="1" dirty="0">
                <a:solidFill>
                  <a:schemeClr val="bg1"/>
                </a:solidFill>
              </a:rPr>
            </a:br>
            <a:r>
              <a:rPr lang="ru-RU" altLang="ru-RU" sz="4867" b="1" dirty="0">
                <a:solidFill>
                  <a:schemeClr val="bg1"/>
                </a:solidFill>
              </a:rPr>
              <a:t>уверенны </a:t>
            </a:r>
            <a:br>
              <a:rPr lang="ru-RU" altLang="ru-RU" sz="4867" b="1" dirty="0">
                <a:solidFill>
                  <a:schemeClr val="bg1"/>
                </a:solidFill>
              </a:rPr>
            </a:br>
            <a:r>
              <a:rPr lang="ru-RU" altLang="ru-RU" sz="4867" b="1" dirty="0">
                <a:solidFill>
                  <a:schemeClr val="bg1"/>
                </a:solidFill>
              </a:rPr>
              <a:t>и позитивны </a:t>
            </a:r>
            <a:r>
              <a:rPr lang="ru-RU" altLang="ru-RU" sz="3800" dirty="0"/>
              <a:t/>
            </a:r>
            <a:br>
              <a:rPr lang="ru-RU" altLang="ru-RU" sz="3800" dirty="0"/>
            </a:br>
            <a:endParaRPr lang="ru-RU" altLang="ru-RU" sz="3800" dirty="0"/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3810000" y="1778055"/>
            <a:ext cx="5063198" cy="46783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ru-RU" altLang="ru-RU" b="1" dirty="0">
                <a:solidFill>
                  <a:srgbClr val="FF0000"/>
                </a:solidFill>
              </a:rPr>
              <a:t>«Они могут, потому что думают, что могут» </a:t>
            </a:r>
          </a:p>
          <a:p>
            <a:pPr marL="0" indent="0" algn="r">
              <a:buNone/>
            </a:pPr>
            <a:r>
              <a:rPr lang="ru-RU" altLang="ru-RU" b="1" dirty="0"/>
              <a:t>Вергилий</a:t>
            </a:r>
          </a:p>
          <a:p>
            <a:pPr>
              <a:buFont typeface="Arial" charset="0"/>
              <a:buChar char="•"/>
            </a:pPr>
            <a:r>
              <a:rPr lang="ru-RU" altLang="ru-RU" b="1" dirty="0">
                <a:solidFill>
                  <a:srgbClr val="FF0000"/>
                </a:solidFill>
              </a:rPr>
              <a:t>«Нет смысла делать то, что вы любите, следует любить то, что вы делаете» </a:t>
            </a:r>
          </a:p>
          <a:p>
            <a:pPr marL="0" indent="0" algn="r">
              <a:buNone/>
            </a:pPr>
            <a:r>
              <a:rPr lang="ru-RU" altLang="ru-RU" b="1" dirty="0" err="1"/>
              <a:t>У.Черчилль</a:t>
            </a:r>
            <a:r>
              <a:rPr lang="ru-RU" altLang="ru-RU" b="1" dirty="0"/>
              <a:t> </a:t>
            </a:r>
          </a:p>
          <a:p>
            <a:pPr>
              <a:buFont typeface="Arial" charset="0"/>
              <a:buChar char="•"/>
            </a:pPr>
            <a:r>
              <a:rPr lang="ru-RU" altLang="ru-RU" b="1" dirty="0">
                <a:solidFill>
                  <a:srgbClr val="FF0000"/>
                </a:solidFill>
              </a:rPr>
              <a:t>«Что в нашей власти сделать, то в нашей власти и не сделать» </a:t>
            </a:r>
          </a:p>
          <a:p>
            <a:pPr marL="0" indent="0" algn="r">
              <a:buNone/>
            </a:pPr>
            <a:r>
              <a:rPr lang="ru-RU" altLang="ru-RU" b="1" dirty="0"/>
              <a:t>Аристотель </a:t>
            </a:r>
          </a:p>
          <a:p>
            <a:pPr>
              <a:buFont typeface="Arial" charset="0"/>
              <a:buChar char="•"/>
            </a:pPr>
            <a:endParaRPr lang="ru-RU" altLang="ru-RU" dirty="0"/>
          </a:p>
          <a:p>
            <a:pPr>
              <a:buFont typeface="Arial" charset="0"/>
              <a:buChar char="•"/>
            </a:pPr>
            <a:endParaRPr lang="ru-RU" altLang="ru-RU" dirty="0"/>
          </a:p>
          <a:p>
            <a:pPr>
              <a:buFont typeface="Arial" charset="0"/>
              <a:buChar char="•"/>
            </a:pPr>
            <a:endParaRPr lang="ru-RU" alt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E436FB9-C621-6F44-B42B-DC5548CEA6B6}"/>
              </a:ext>
            </a:extLst>
          </p:cNvPr>
          <p:cNvSpPr txBox="1"/>
          <p:nvPr/>
        </p:nvSpPr>
        <p:spPr>
          <a:xfrm>
            <a:off x="1409700" y="-26050"/>
            <a:ext cx="990600" cy="214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334" b="1" dirty="0">
                <a:solidFill>
                  <a:schemeClr val="bg1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825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1926CD3-CF4D-BA4D-9A9C-5CFB65629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931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148AC8C-BBBF-934C-BA67-9265326B95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3155" t="18626" r="23368" b="5115"/>
          <a:stretch/>
        </p:blipFill>
        <p:spPr>
          <a:xfrm>
            <a:off x="4572000" y="1396996"/>
            <a:ext cx="3695700" cy="4684542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6AB97753-8556-4446-94D2-3CB0D46B6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4495801"/>
            <a:ext cx="3383280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800" b="1" dirty="0">
                <a:solidFill>
                  <a:schemeClr val="bg1"/>
                </a:solidFill>
              </a:rPr>
              <a:t/>
            </a:r>
            <a:br>
              <a:rPr lang="ru-RU" altLang="ru-RU" sz="3800" b="1" dirty="0">
                <a:solidFill>
                  <a:schemeClr val="bg1"/>
                </a:solidFill>
              </a:rPr>
            </a:br>
            <a:r>
              <a:rPr lang="ru-RU" altLang="ru-RU" sz="4467" b="1" dirty="0">
                <a:solidFill>
                  <a:schemeClr val="bg1"/>
                </a:solidFill>
              </a:rPr>
              <a:t>Постройте </a:t>
            </a:r>
            <a:br>
              <a:rPr lang="ru-RU" altLang="ru-RU" sz="4467" b="1" dirty="0">
                <a:solidFill>
                  <a:schemeClr val="bg1"/>
                </a:solidFill>
              </a:rPr>
            </a:br>
            <a:r>
              <a:rPr lang="ru-RU" altLang="ru-RU" sz="4467" b="1" dirty="0">
                <a:solidFill>
                  <a:schemeClr val="bg1"/>
                </a:solidFill>
              </a:rPr>
              <a:t>стратегию и  </a:t>
            </a:r>
            <a:br>
              <a:rPr lang="ru-RU" altLang="ru-RU" sz="4467" b="1" dirty="0">
                <a:solidFill>
                  <a:schemeClr val="bg1"/>
                </a:solidFill>
              </a:rPr>
            </a:br>
            <a:r>
              <a:rPr lang="ru-RU" altLang="ru-RU" sz="4467" b="1" dirty="0">
                <a:solidFill>
                  <a:schemeClr val="bg1"/>
                </a:solidFill>
              </a:rPr>
              <a:t>четкий план </a:t>
            </a:r>
            <a:br>
              <a:rPr lang="ru-RU" altLang="ru-RU" sz="4467" b="1" dirty="0">
                <a:solidFill>
                  <a:schemeClr val="bg1"/>
                </a:solidFill>
              </a:rPr>
            </a:br>
            <a:r>
              <a:rPr lang="ru-RU" altLang="ru-RU" sz="4467" b="1" dirty="0">
                <a:solidFill>
                  <a:schemeClr val="bg1"/>
                </a:solidFill>
              </a:rPr>
              <a:t>действий</a:t>
            </a:r>
            <a:r>
              <a:rPr lang="ru-RU" altLang="ru-RU" sz="3800" dirty="0">
                <a:solidFill>
                  <a:schemeClr val="bg1"/>
                </a:solidFill>
              </a:rPr>
              <a:t/>
            </a:r>
            <a:br>
              <a:rPr lang="ru-RU" altLang="ru-RU" sz="3800" dirty="0">
                <a:solidFill>
                  <a:schemeClr val="bg1"/>
                </a:solidFill>
              </a:rPr>
            </a:br>
            <a:endParaRPr lang="ru-RU" altLang="ru-RU" sz="3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6B06403-3A5C-0949-8E25-D41791DCA77C}"/>
              </a:ext>
            </a:extLst>
          </p:cNvPr>
          <p:cNvSpPr txBox="1"/>
          <p:nvPr/>
        </p:nvSpPr>
        <p:spPr>
          <a:xfrm>
            <a:off x="1219200" y="1"/>
            <a:ext cx="990600" cy="214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334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1787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468544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945" y="1365"/>
            <a:ext cx="9144000" cy="650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138F087-35F0-7346-9494-B6C270BAD4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254" cy="68858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2699FB7-7914-2849-AA89-C67B512385FA}"/>
              </a:ext>
            </a:extLst>
          </p:cNvPr>
          <p:cNvSpPr txBox="1"/>
          <p:nvPr/>
        </p:nvSpPr>
        <p:spPr>
          <a:xfrm>
            <a:off x="0" y="4293097"/>
            <a:ext cx="3255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Работайте в команде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2C2AFF0-8170-4E4F-A258-CB21BEF43D82}"/>
              </a:ext>
            </a:extLst>
          </p:cNvPr>
          <p:cNvSpPr txBox="1"/>
          <p:nvPr/>
        </p:nvSpPr>
        <p:spPr>
          <a:xfrm>
            <a:off x="1219200" y="1"/>
            <a:ext cx="990600" cy="214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334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F688724-D8D6-EE48-B13D-CCF74C77FF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r="-11" b="14461"/>
          <a:stretch/>
        </p:blipFill>
        <p:spPr>
          <a:xfrm>
            <a:off x="3255652" y="0"/>
            <a:ext cx="5781948" cy="447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6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0ADA960-9E02-CE4C-9C2A-1DCAA55359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9144000" cy="684463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591485"/>
            <a:ext cx="6091639" cy="467836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altLang="ru-RU" sz="3500" b="1" dirty="0">
                <a:solidFill>
                  <a:srgbClr val="002060"/>
                </a:solidFill>
                <a:latin typeface="times new roman" charset="0"/>
              </a:rPr>
              <a:t>Поощрение продуктивности, а не интенсивности.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altLang="ru-RU" sz="3500" b="1" dirty="0">
                <a:solidFill>
                  <a:srgbClr val="002060"/>
                </a:solidFill>
                <a:latin typeface="times new roman" charset="0"/>
              </a:rPr>
              <a:t>Проявление избирательности, а не стремление использовать все имеющиеся возможности.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altLang="ru-RU" sz="3500" b="1" dirty="0">
                <a:solidFill>
                  <a:srgbClr val="002060"/>
                </a:solidFill>
                <a:latin typeface="times new roman" charset="0"/>
              </a:rPr>
              <a:t>Стремление к совершенству в немногих вещах, а не к удовлетворительному исполнению многих.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altLang="ru-RU" sz="3500" b="1" dirty="0">
                <a:solidFill>
                  <a:srgbClr val="002060"/>
                </a:solidFill>
                <a:latin typeface="times new roman" charset="0"/>
              </a:rPr>
              <a:t>Выполнение работы, которая дает наибольший результат и приносит максимальное удовольствие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altLang="ru-RU" sz="3500" b="1" dirty="0">
                <a:solidFill>
                  <a:srgbClr val="002060"/>
                </a:solidFill>
                <a:latin typeface="times new roman" charset="0"/>
              </a:rPr>
              <a:t>Постоянный поиск тех 20% временных затрат, которые дают 80% пользы.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ru-RU" altLang="ru-RU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158422"/>
            <a:ext cx="3203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+mj-lt"/>
                <a:ea typeface="Avenir Book" charset="0"/>
                <a:cs typeface="Avenir Book" charset="0"/>
              </a:rPr>
              <a:t>Расставляйте приоритеты</a:t>
            </a:r>
            <a:endParaRPr lang="ru-RU" sz="4000" b="1" dirty="0">
              <a:solidFill>
                <a:srgbClr val="C00000"/>
              </a:solidFill>
              <a:latin typeface="+mj-lt"/>
              <a:ea typeface="Avenir Book" charset="0"/>
              <a:cs typeface="Avenir Book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2161" y="4941168"/>
            <a:ext cx="1296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bg1"/>
                </a:solidFill>
              </a:rPr>
              <a:t>5</a:t>
            </a:r>
            <a:endParaRPr lang="ru-RU" sz="9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196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C08BFE1-C001-4249-95ED-03F22DD2B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69518" cy="6912407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B82FF2-8A19-F14D-9A82-31B3279CA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88" y="4797152"/>
            <a:ext cx="2700936" cy="1656184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b="1" dirty="0">
                <a:solidFill>
                  <a:schemeClr val="bg1"/>
                </a:solidFill>
              </a:rPr>
              <a:t>Проводите </a:t>
            </a:r>
            <a:br>
              <a:rPr lang="ru-RU" altLang="ru-RU" sz="4000" b="1" dirty="0">
                <a:solidFill>
                  <a:schemeClr val="bg1"/>
                </a:solidFill>
              </a:rPr>
            </a:br>
            <a:r>
              <a:rPr lang="ru-RU" altLang="ru-RU" sz="4000" b="1" dirty="0">
                <a:solidFill>
                  <a:schemeClr val="bg1"/>
                </a:solidFill>
              </a:rPr>
              <a:t>аудит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BE2AF0-5B7E-4E4C-A477-58BB381114E3}"/>
              </a:ext>
            </a:extLst>
          </p:cNvPr>
          <p:cNvSpPr txBox="1"/>
          <p:nvPr/>
        </p:nvSpPr>
        <p:spPr>
          <a:xfrm>
            <a:off x="1409700" y="1"/>
            <a:ext cx="762000" cy="214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334" b="1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33860F8F-CBB8-5042-A3AF-D39FF4E232FA}"/>
              </a:ext>
            </a:extLst>
          </p:cNvPr>
          <p:cNvSpPr txBox="1">
            <a:spLocks/>
          </p:cNvSpPr>
          <p:nvPr/>
        </p:nvSpPr>
        <p:spPr>
          <a:xfrm>
            <a:off x="3997675" y="190085"/>
            <a:ext cx="5146325" cy="3743959"/>
          </a:xfrm>
          <a:prstGeom prst="rect">
            <a:avLst/>
          </a:prstGeom>
        </p:spPr>
        <p:txBody>
          <a:bodyPr vert="horz" lIns="60960" tIns="30480" rIns="60960" bIns="3048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команда сейчас? Определите свою точку А.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будет являться успехом для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наставляемого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команды? Определите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точку В.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стартовать? Дата, время.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окончания (дата).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действий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Промежуточные результаты (параметры, даты)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Поддержка, союзники</a:t>
            </a:r>
          </a:p>
        </p:txBody>
      </p:sp>
    </p:spTree>
    <p:extLst>
      <p:ext uri="{BB962C8B-B14F-4D97-AF65-F5344CB8AC3E}">
        <p14:creationId xmlns:p14="http://schemas.microsoft.com/office/powerpoint/2010/main" val="257341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A511C4-88B1-524D-97FB-9FEC1663F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85"/>
            <a:ext cx="9120674" cy="6875585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6E52B05-CB1D-B541-AF8F-377CCD050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82" y="4953001"/>
            <a:ext cx="3454698" cy="1366125"/>
          </a:xfrm>
        </p:spPr>
        <p:txBody>
          <a:bodyPr>
            <a:noAutofit/>
          </a:bodyPr>
          <a:lstStyle/>
          <a:p>
            <a:pPr algn="ctr"/>
            <a:r>
              <a:rPr lang="ru-RU" sz="3700" dirty="0" smtClean="0">
                <a:solidFill>
                  <a:schemeClr val="bg1"/>
                </a:solidFill>
              </a:rPr>
              <a:t>Наставничество</a:t>
            </a:r>
            <a:endParaRPr lang="ru-RU" sz="37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644009" y="332656"/>
            <a:ext cx="4042792" cy="5793507"/>
          </a:xfrm>
        </p:spPr>
        <p:txBody>
          <a:bodyPr>
            <a:normAutofit/>
          </a:bodyPr>
          <a:lstStyle/>
          <a:p>
            <a:r>
              <a:rPr lang="ru-RU" dirty="0" smtClean="0"/>
              <a:t>Наставничество, как известно – это универсальная технология передачи опыта, знаний, формирования навыков, компетенций и ценностей через неформальное взаимное общение, основанное на доверии и партнерстве наставников и наставляемых.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87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C08BFE1-C001-4249-95ED-03F22DD2B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69518" cy="6912407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B82FF2-8A19-F14D-9A82-31B3279CA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6" y="4221088"/>
            <a:ext cx="3518848" cy="2347501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b="1" dirty="0">
                <a:solidFill>
                  <a:schemeClr val="bg1"/>
                </a:solidFill>
              </a:rPr>
              <a:t>Управляйте </a:t>
            </a:r>
            <a:br>
              <a:rPr lang="ru-RU" altLang="ru-RU" sz="4000" b="1" dirty="0">
                <a:solidFill>
                  <a:schemeClr val="bg1"/>
                </a:solidFill>
              </a:rPr>
            </a:br>
            <a:r>
              <a:rPr lang="ru-RU" altLang="ru-RU" sz="4000" b="1" dirty="0">
                <a:solidFill>
                  <a:schemeClr val="bg1"/>
                </a:solidFill>
              </a:rPr>
              <a:t>своим временем,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BE2AF0-5B7E-4E4C-A477-58BB381114E3}"/>
              </a:ext>
            </a:extLst>
          </p:cNvPr>
          <p:cNvSpPr txBox="1"/>
          <p:nvPr/>
        </p:nvSpPr>
        <p:spPr>
          <a:xfrm>
            <a:off x="1409700" y="1"/>
            <a:ext cx="762000" cy="214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334" b="1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A09E56-81D7-A947-8742-507F60417406}"/>
              </a:ext>
            </a:extLst>
          </p:cNvPr>
          <p:cNvSpPr txBox="1"/>
          <p:nvPr/>
        </p:nvSpPr>
        <p:spPr>
          <a:xfrm>
            <a:off x="4724401" y="5206426"/>
            <a:ext cx="38205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</a:rPr>
              <a:t>пока им не стали </a:t>
            </a:r>
          </a:p>
          <a:p>
            <a:r>
              <a:rPr lang="ru-RU" sz="3600" b="1" dirty="0">
                <a:solidFill>
                  <a:prstClr val="black"/>
                </a:solidFill>
              </a:rPr>
              <a:t>управлять другие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95A9DA5-BFCE-8E46-8F46-98D3F86C3A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9851" y="89137"/>
            <a:ext cx="2726636" cy="511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244FF26-3034-264C-B686-25D31C2259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9144000" cy="6844632"/>
          </a:xfrm>
          <a:prstGeom prst="rect">
            <a:avLst/>
          </a:prstGeom>
        </p:spPr>
      </p:pic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30032"/>
            <a:ext cx="6143031" cy="865188"/>
          </a:xfrm>
        </p:spPr>
        <p:txBody>
          <a:bodyPr vert="horz" lIns="92160" tIns="46080" rIns="92160" bIns="46080" rtlCol="0" anchor="t">
            <a:normAutofit/>
          </a:bodyPr>
          <a:lstStyle/>
          <a:p>
            <a:pPr defTabSz="449286">
              <a:tabLst>
                <a:tab pos="0" algn="l"/>
                <a:tab pos="914446" algn="l"/>
                <a:tab pos="1828891" algn="l"/>
                <a:tab pos="2743337" algn="l"/>
                <a:tab pos="3657783" algn="l"/>
                <a:tab pos="4572229" algn="l"/>
                <a:tab pos="5486674" algn="l"/>
                <a:tab pos="6401120" algn="l"/>
                <a:tab pos="7315566" algn="l"/>
                <a:tab pos="8230011" algn="l"/>
                <a:tab pos="9144457" algn="l"/>
                <a:tab pos="10058903" algn="l"/>
              </a:tabLst>
            </a:pPr>
            <a:r>
              <a:rPr lang="ru-RU" altLang="ru-RU" sz="2900" b="1" i="1" dirty="0">
                <a:solidFill>
                  <a:srgbClr val="C00000"/>
                </a:solidFill>
                <a:latin typeface="Times New Roman" charset="0"/>
              </a:rPr>
              <a:t>Матрица (принцип) Эйзенхауэра</a:t>
            </a:r>
          </a:p>
        </p:txBody>
      </p:sp>
      <p:graphicFrame>
        <p:nvGraphicFramePr>
          <p:cNvPr id="140308" name="Group 20"/>
          <p:cNvGraphicFramePr>
            <a:graphicFrameLocks noGrp="1"/>
          </p:cNvGraphicFramePr>
          <p:nvPr>
            <p:extLst/>
          </p:nvPr>
        </p:nvGraphicFramePr>
        <p:xfrm>
          <a:off x="0" y="867769"/>
          <a:ext cx="6161485" cy="5652321"/>
        </p:xfrm>
        <a:graphic>
          <a:graphicData uri="http://schemas.openxmlformats.org/drawingml/2006/table">
            <a:tbl>
              <a:tblPr/>
              <a:tblGrid>
                <a:gridCol w="30813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01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634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Задачи типа А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alt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(важные и срочные)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Выполнять без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промедления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49395" marB="45723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Задачи типа Б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alt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(важные и несрочные)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Установить напоминание о сроках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выполнения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Это приоритетные,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стратегические дела</a:t>
                      </a:r>
                    </a:p>
                  </a:txBody>
                  <a:tcPr marL="68579" marR="68579" marT="49395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59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Задачи</a:t>
                      </a: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типа В 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3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(неважные и срочные)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Делегировать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49395" marB="45723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Задачи типа Г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alt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(неважные и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alt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несрочные)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Забыть о них и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ничего не предпринимать</a:t>
                      </a:r>
                    </a:p>
                  </a:txBody>
                  <a:tcPr marL="68579" marR="68579" marT="49395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814740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7AB3047-D4A3-464E-808C-B7833C018B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9152930" cy="68513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9210552-15DA-F840-ABBF-653C8E72DF5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00" y="3209032"/>
            <a:ext cx="5168900" cy="360155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34AC543-AD7B-0C49-B9B2-122E81B7297D}"/>
              </a:ext>
            </a:extLst>
          </p:cNvPr>
          <p:cNvSpPr/>
          <p:nvPr/>
        </p:nvSpPr>
        <p:spPr>
          <a:xfrm>
            <a:off x="170842" y="533401"/>
            <a:ext cx="4849277" cy="17173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4400" b="1" dirty="0">
                <a:solidFill>
                  <a:srgbClr val="C00000"/>
                </a:solidFill>
              </a:rPr>
              <a:t>Не путайте плохой </a:t>
            </a:r>
          </a:p>
          <a:p>
            <a:pPr algn="ctr">
              <a:lnSpc>
                <a:spcPct val="80000"/>
              </a:lnSpc>
            </a:pPr>
            <a:r>
              <a:rPr lang="ru-RU" altLang="ru-RU" sz="4400" b="1" dirty="0">
                <a:solidFill>
                  <a:srgbClr val="C00000"/>
                </a:solidFill>
              </a:rPr>
              <a:t>менеджмент</a:t>
            </a:r>
          </a:p>
          <a:p>
            <a:pPr algn="ctr">
              <a:lnSpc>
                <a:spcPct val="80000"/>
              </a:lnSpc>
            </a:pPr>
            <a:r>
              <a:rPr lang="ru-RU" altLang="ru-RU" sz="4400" b="1" dirty="0">
                <a:solidFill>
                  <a:srgbClr val="C00000"/>
                </a:solidFill>
              </a:rPr>
              <a:t> с судьбой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20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A511C4-88B1-524D-97FB-9FEC1663F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85"/>
            <a:ext cx="9120674" cy="6875585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6E52B05-CB1D-B541-AF8F-377CCD050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82" y="4953001"/>
            <a:ext cx="3240337" cy="1366125"/>
          </a:xfrm>
        </p:spPr>
        <p:txBody>
          <a:bodyPr>
            <a:noAutofit/>
          </a:bodyPr>
          <a:lstStyle/>
          <a:p>
            <a:pPr algn="ctr"/>
            <a:r>
              <a:rPr lang="ru-RU" sz="3700" b="1" dirty="0">
                <a:solidFill>
                  <a:schemeClr val="bg1"/>
                </a:solidFill>
              </a:rPr>
              <a:t>Моя жизнь –</a:t>
            </a:r>
          </a:p>
          <a:p>
            <a:pPr algn="ctr"/>
            <a:r>
              <a:rPr lang="ru-RU" sz="3700" b="1" dirty="0">
                <a:solidFill>
                  <a:schemeClr val="bg1"/>
                </a:solidFill>
              </a:rPr>
              <a:t> мои правила</a:t>
            </a:r>
            <a:endParaRPr lang="ru-RU" sz="3700" dirty="0">
              <a:solidFill>
                <a:schemeClr val="bg1"/>
              </a:solidFill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25EF46BF-3CFF-5F4F-84D3-6C0AA70F773C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58" y="0"/>
            <a:ext cx="3722742" cy="6858000"/>
          </a:xfrm>
        </p:spPr>
      </p:pic>
    </p:spTree>
    <p:extLst>
      <p:ext uri="{BB962C8B-B14F-4D97-AF65-F5344CB8AC3E}">
        <p14:creationId xmlns:p14="http://schemas.microsoft.com/office/powerpoint/2010/main" val="258587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2C08BFE1-C001-4249-95ED-03F22DD2B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8" y="-54407"/>
            <a:ext cx="9169518" cy="6912407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B82FF2-8A19-F14D-9A82-31B3279CA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96" y="5456394"/>
            <a:ext cx="3222009" cy="762000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b="1" dirty="0">
                <a:solidFill>
                  <a:schemeClr val="bg1"/>
                </a:solidFill>
              </a:rPr>
              <a:t>Заручитесь </a:t>
            </a:r>
            <a:br>
              <a:rPr lang="ru-RU" altLang="ru-RU" sz="4000" b="1" dirty="0">
                <a:solidFill>
                  <a:schemeClr val="bg1"/>
                </a:solidFill>
              </a:rPr>
            </a:br>
            <a:r>
              <a:rPr lang="ru-RU" altLang="ru-RU" sz="4000" b="1" dirty="0">
                <a:solidFill>
                  <a:schemeClr val="bg1"/>
                </a:solidFill>
              </a:rPr>
              <a:t>поддержкой</a:t>
            </a:r>
            <a:endParaRPr lang="ru-RU" altLang="ru-RU" sz="4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6BE2AF0-5B7E-4E4C-A477-58BB381114E3}"/>
              </a:ext>
            </a:extLst>
          </p:cNvPr>
          <p:cNvSpPr txBox="1"/>
          <p:nvPr/>
        </p:nvSpPr>
        <p:spPr>
          <a:xfrm>
            <a:off x="1409700" y="1"/>
            <a:ext cx="762000" cy="214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334" b="1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78DFB79-5080-D145-B8C6-F854436368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047" y="488790"/>
            <a:ext cx="1960573" cy="2527300"/>
          </a:xfrm>
          <a:prstGeom prst="rect">
            <a:avLst/>
          </a:prstGeom>
        </p:spPr>
      </p:pic>
      <p:pic>
        <p:nvPicPr>
          <p:cNvPr id="10" name="Picture 8" descr="http://nov-shkola.ucoz.ru/80let/d79815_65b7c0fdba1c442faea0db8ba149a6a1_mv2.jpg">
            <a:extLst>
              <a:ext uri="{FF2B5EF4-FFF2-40B4-BE49-F238E27FC236}">
                <a16:creationId xmlns="" xmlns:a16="http://schemas.microsoft.com/office/drawing/2014/main" id="{6C5E9EB1-1183-634A-B5C9-6F5ACF590CB8}"/>
              </a:ext>
            </a:extLst>
          </p:cNvPr>
          <p:cNvPicPr/>
          <p:nvPr/>
        </p:nvPicPr>
        <p:blipFill>
          <a:blip r:embed="rId4" cstate="print"/>
          <a:srcRect l="14493" t="6183" r="14417" b="255"/>
          <a:stretch/>
        </p:blipFill>
        <p:spPr>
          <a:xfrm>
            <a:off x="7023130" y="3683000"/>
            <a:ext cx="1954862" cy="2535394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6123C81-ABD7-7443-B440-2C1EBB9B87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124" y="3806713"/>
            <a:ext cx="1901546" cy="25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5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2C08BFE1-C001-4249-95ED-03F22DD2B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69518" cy="6912407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B82FF2-8A19-F14D-9A82-31B3279CA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922" y="4365104"/>
            <a:ext cx="2590902" cy="2232248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</a:rPr>
              <a:t>Оценивайте </a:t>
            </a:r>
            <a:br>
              <a:rPr lang="ru-RU" altLang="ru-RU" sz="3200" b="1" dirty="0">
                <a:solidFill>
                  <a:schemeClr val="bg1"/>
                </a:solidFill>
              </a:rPr>
            </a:br>
            <a:r>
              <a:rPr lang="ru-RU" altLang="ru-RU" sz="3200" b="1" dirty="0">
                <a:solidFill>
                  <a:schemeClr val="bg1"/>
                </a:solidFill>
              </a:rPr>
              <a:t>себя</a:t>
            </a:r>
            <a:br>
              <a:rPr lang="ru-RU" altLang="ru-RU" sz="3200" b="1" dirty="0">
                <a:solidFill>
                  <a:schemeClr val="bg1"/>
                </a:solidFill>
              </a:rPr>
            </a:br>
            <a:r>
              <a:rPr lang="ru-RU" altLang="ru-RU" sz="3200" b="1" dirty="0">
                <a:solidFill>
                  <a:schemeClr val="bg1"/>
                </a:solidFill>
              </a:rPr>
              <a:t>объективно</a:t>
            </a:r>
            <a:endParaRPr lang="ru-RU" altLang="ru-RU" sz="3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6BE2AF0-5B7E-4E4C-A477-58BB381114E3}"/>
              </a:ext>
            </a:extLst>
          </p:cNvPr>
          <p:cNvSpPr txBox="1"/>
          <p:nvPr/>
        </p:nvSpPr>
        <p:spPr>
          <a:xfrm>
            <a:off x="1409700" y="1"/>
            <a:ext cx="762000" cy="214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334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335E11C-FCBF-F841-87D2-234DD9A58993}"/>
              </a:ext>
            </a:extLst>
          </p:cNvPr>
          <p:cNvSpPr txBox="1"/>
          <p:nvPr/>
        </p:nvSpPr>
        <p:spPr>
          <a:xfrm>
            <a:off x="3707904" y="764704"/>
            <a:ext cx="47121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Будьте на 2 головы выше своих ближайших соперников, чтобы никакие форс-мажоры не могли повлиять на достижение цели</a:t>
            </a:r>
          </a:p>
        </p:txBody>
      </p:sp>
    </p:spTree>
    <p:extLst>
      <p:ext uri="{BB962C8B-B14F-4D97-AF65-F5344CB8AC3E}">
        <p14:creationId xmlns:p14="http://schemas.microsoft.com/office/powerpoint/2010/main" val="85790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2C08BFE1-C001-4249-95ED-03F22DD2B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00"/>
            <a:ext cx="9169518" cy="6912407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B82FF2-8A19-F14D-9A82-31B3279CA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509120"/>
            <a:ext cx="3419872" cy="1822513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dirty="0">
                <a:solidFill>
                  <a:schemeClr val="bg1"/>
                </a:solidFill>
              </a:rPr>
              <a:t>Занимайтесь</a:t>
            </a:r>
            <a:br>
              <a:rPr lang="ru-RU" altLang="ru-RU" sz="3600" b="1" dirty="0">
                <a:solidFill>
                  <a:schemeClr val="bg1"/>
                </a:solidFill>
              </a:rPr>
            </a:br>
            <a:r>
              <a:rPr lang="ru-RU" altLang="ru-RU" sz="3600" b="1" dirty="0">
                <a:solidFill>
                  <a:schemeClr val="bg1"/>
                </a:solidFill>
              </a:rPr>
              <a:t> своим </a:t>
            </a:r>
            <a:br>
              <a:rPr lang="ru-RU" altLang="ru-RU" sz="3600" b="1" dirty="0">
                <a:solidFill>
                  <a:schemeClr val="bg1"/>
                </a:solidFill>
              </a:rPr>
            </a:br>
            <a:r>
              <a:rPr lang="ru-RU" altLang="ru-RU" sz="3600" b="1" dirty="0">
                <a:solidFill>
                  <a:schemeClr val="bg1"/>
                </a:solidFill>
              </a:rPr>
              <a:t>продвижением</a:t>
            </a:r>
            <a:endParaRPr lang="ru-RU" altLang="ru-RU" sz="3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6BE2AF0-5B7E-4E4C-A477-58BB381114E3}"/>
              </a:ext>
            </a:extLst>
          </p:cNvPr>
          <p:cNvSpPr txBox="1"/>
          <p:nvPr/>
        </p:nvSpPr>
        <p:spPr>
          <a:xfrm>
            <a:off x="179513" y="38155"/>
            <a:ext cx="2258716" cy="214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334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="" xmlns:a16="http://schemas.microsoft.com/office/drawing/2014/main" id="{068D70D2-945A-DD43-A4F7-EF5BCD3720D9}"/>
              </a:ext>
            </a:extLst>
          </p:cNvPr>
          <p:cNvSpPr txBox="1">
            <a:spLocks/>
          </p:cNvSpPr>
          <p:nvPr/>
        </p:nvSpPr>
        <p:spPr>
          <a:xfrm>
            <a:off x="3489424" y="1347216"/>
            <a:ext cx="2190671" cy="576262"/>
          </a:xfrm>
          <a:prstGeom prst="rect">
            <a:avLst/>
          </a:prstGeom>
        </p:spPr>
        <p:txBody>
          <a:bodyPr vert="horz" lIns="60960" tIns="30480" rIns="60960" bIns="3048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1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БРЕНДБУК</a:t>
            </a:r>
          </a:p>
        </p:txBody>
      </p:sp>
      <p:sp>
        <p:nvSpPr>
          <p:cNvPr id="8" name="Объект 5">
            <a:extLst>
              <a:ext uri="{FF2B5EF4-FFF2-40B4-BE49-F238E27FC236}">
                <a16:creationId xmlns="" xmlns:a16="http://schemas.microsoft.com/office/drawing/2014/main" id="{E85CD9C1-27CB-F346-BA26-61C9ADBA8BC7}"/>
              </a:ext>
            </a:extLst>
          </p:cNvPr>
          <p:cNvSpPr txBox="1">
            <a:spLocks/>
          </p:cNvSpPr>
          <p:nvPr/>
        </p:nvSpPr>
        <p:spPr>
          <a:xfrm>
            <a:off x="6316986" y="2667001"/>
            <a:ext cx="2545813" cy="31618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 и телевидение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2248DB8E-B92E-3741-B338-FE2FF202A22E}"/>
              </a:ext>
            </a:extLst>
          </p:cNvPr>
          <p:cNvSpPr/>
          <p:nvPr/>
        </p:nvSpPr>
        <p:spPr>
          <a:xfrm>
            <a:off x="3525579" y="1110307"/>
            <a:ext cx="2407920" cy="7185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02CED1A-E0DF-E540-899F-AA7CC5559652}"/>
              </a:ext>
            </a:extLst>
          </p:cNvPr>
          <p:cNvSpPr/>
          <p:nvPr/>
        </p:nvSpPr>
        <p:spPr>
          <a:xfrm>
            <a:off x="6473561" y="1110307"/>
            <a:ext cx="2232660" cy="7185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3">
            <a:extLst>
              <a:ext uri="{FF2B5EF4-FFF2-40B4-BE49-F238E27FC236}">
                <a16:creationId xmlns="" xmlns:a16="http://schemas.microsoft.com/office/drawing/2014/main" id="{E6E85F13-431D-6E48-BBC6-C58E6B783654}"/>
              </a:ext>
            </a:extLst>
          </p:cNvPr>
          <p:cNvSpPr txBox="1">
            <a:spLocks/>
          </p:cNvSpPr>
          <p:nvPr/>
        </p:nvSpPr>
        <p:spPr>
          <a:xfrm>
            <a:off x="3581401" y="2018148"/>
            <a:ext cx="3019424" cy="330411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Позиционирование</a:t>
            </a:r>
          </a:p>
          <a:p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Слоган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слов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Резюме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Визитная карточка</a:t>
            </a:r>
          </a:p>
          <a:p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Фотосессия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и отзывы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="" xmlns:a16="http://schemas.microsoft.com/office/drawing/2014/main" id="{8A317556-F1B2-5C4A-A6FB-EF3BE78A951D}"/>
              </a:ext>
            </a:extLst>
          </p:cNvPr>
          <p:cNvSpPr txBox="1">
            <a:spLocks/>
          </p:cNvSpPr>
          <p:nvPr/>
        </p:nvSpPr>
        <p:spPr>
          <a:xfrm>
            <a:off x="6156176" y="1252547"/>
            <a:ext cx="3096344" cy="5762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133" dirty="0"/>
              <a:t>    </a:t>
            </a:r>
            <a:r>
              <a:rPr lang="ru-RU" sz="21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«СВЕТИТЬСЯ</a:t>
            </a:r>
            <a:r>
              <a:rPr lang="ru-RU" sz="21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133" dirty="0">
                <a:solidFill>
                  <a:srgbClr val="0000FF"/>
                </a:solidFill>
              </a:rPr>
              <a:t>              </a:t>
            </a:r>
            <a:endParaRPr lang="ru-RU" sz="2133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21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A511C4-88B1-524D-97FB-9FEC1663F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85"/>
            <a:ext cx="9120674" cy="6875585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6E52B05-CB1D-B541-AF8F-377CCD050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82" y="4953001"/>
            <a:ext cx="3240337" cy="1366125"/>
          </a:xfrm>
        </p:spPr>
        <p:txBody>
          <a:bodyPr>
            <a:noAutofit/>
          </a:bodyPr>
          <a:lstStyle/>
          <a:p>
            <a:pPr algn="ctr"/>
            <a:r>
              <a:rPr lang="ru-RU" sz="3700" dirty="0" smtClean="0">
                <a:solidFill>
                  <a:schemeClr val="bg1"/>
                </a:solidFill>
              </a:rPr>
              <a:t>Приложения для управления временем</a:t>
            </a:r>
            <a:endParaRPr lang="ru-RU" sz="37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355977" y="260648"/>
            <a:ext cx="4330824" cy="5865515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dirty="0" err="1" smtClean="0"/>
              <a:t>Focus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To-Do</a:t>
            </a:r>
            <a:r>
              <a:rPr lang="ru-RU" sz="2600" dirty="0" smtClean="0"/>
              <a:t> — таймер </a:t>
            </a:r>
            <a:r>
              <a:rPr lang="ru-RU" sz="2600" dirty="0" err="1" smtClean="0"/>
              <a:t>Pomodoro</a:t>
            </a:r>
            <a:r>
              <a:rPr lang="ru-RU" sz="2600" dirty="0" smtClean="0"/>
              <a:t> и </a:t>
            </a:r>
            <a:r>
              <a:rPr lang="ru-RU" sz="2600" dirty="0" err="1" smtClean="0"/>
              <a:t>таск-менеджер</a:t>
            </a:r>
            <a:r>
              <a:rPr lang="ru-RU" sz="2600" dirty="0" smtClean="0"/>
              <a:t> одновременно.</a:t>
            </a:r>
            <a:br>
              <a:rPr lang="ru-RU" sz="2600" dirty="0" smtClean="0"/>
            </a:br>
            <a:r>
              <a:rPr lang="ru-RU" sz="2600" b="1" dirty="0" err="1" smtClean="0"/>
              <a:t>Trello</a:t>
            </a:r>
            <a:r>
              <a:rPr lang="ru-RU" sz="2600" b="1" dirty="0" smtClean="0"/>
              <a:t> </a:t>
            </a:r>
            <a:r>
              <a:rPr lang="ru-RU" sz="2600" dirty="0" smtClean="0"/>
              <a:t>— </a:t>
            </a:r>
            <a:r>
              <a:rPr lang="ru-RU" sz="2600" dirty="0" err="1" smtClean="0"/>
              <a:t>канбан-доска</a:t>
            </a:r>
            <a:r>
              <a:rPr lang="ru-RU" sz="2600" dirty="0" smtClean="0"/>
              <a:t> для личных нужд и работы в команде.</a:t>
            </a:r>
            <a:br>
              <a:rPr lang="ru-RU" sz="2600" dirty="0" smtClean="0"/>
            </a:br>
            <a:r>
              <a:rPr lang="ru-RU" sz="2600" b="1" dirty="0" err="1" smtClean="0"/>
              <a:t>Forest</a:t>
            </a:r>
            <a:r>
              <a:rPr lang="ru-RU" sz="2600" dirty="0" smtClean="0"/>
              <a:t> — таймер для телефона: пока вы не трогаете свой смартфон, на его экране растет дерево. Стоит вам разблокировать его в неположенное время, дерево погибает.</a:t>
            </a:r>
            <a:br>
              <a:rPr lang="ru-RU" sz="2600" dirty="0" smtClean="0"/>
            </a:br>
            <a:r>
              <a:rPr lang="ru-RU" sz="2600" b="1" dirty="0" err="1" smtClean="0"/>
              <a:t>Notion</a:t>
            </a:r>
            <a:r>
              <a:rPr lang="ru-RU" sz="2600" dirty="0" smtClean="0"/>
              <a:t> — база данных для хранения и систематизации практически любой входящей информации.</a:t>
            </a:r>
            <a:br>
              <a:rPr lang="ru-RU" sz="2600" dirty="0" smtClean="0"/>
            </a:br>
            <a:r>
              <a:rPr lang="ru-RU" sz="2600" b="1" dirty="0" err="1" smtClean="0"/>
              <a:t>Todoist</a:t>
            </a:r>
            <a:r>
              <a:rPr lang="ru-RU" sz="2600" dirty="0" smtClean="0"/>
              <a:t> — планировщик, который можно настроить под разные методы планирования, в том числе матрицу Эйзенхауэра.</a:t>
            </a:r>
            <a:br>
              <a:rPr lang="ru-RU" sz="2600" dirty="0" smtClean="0"/>
            </a:br>
            <a:r>
              <a:rPr lang="ru-RU" sz="2600" b="1" dirty="0" err="1" smtClean="0"/>
              <a:t>SingularityApp</a:t>
            </a:r>
            <a:r>
              <a:rPr lang="ru-RU" sz="2600" dirty="0" smtClean="0"/>
              <a:t> — </a:t>
            </a:r>
            <a:r>
              <a:rPr lang="ru-RU" sz="2600" dirty="0" err="1" smtClean="0"/>
              <a:t>таск-менеджер</a:t>
            </a:r>
            <a:r>
              <a:rPr lang="ru-RU" sz="2600" dirty="0" smtClean="0"/>
              <a:t>, который умеет переделывать письма из электронной почты в задачи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87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A511C4-88B1-524D-97FB-9FEC1663F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85"/>
            <a:ext cx="9120674" cy="6875585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6E52B05-CB1D-B541-AF8F-377CCD050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82" y="4953001"/>
            <a:ext cx="3240337" cy="1366125"/>
          </a:xfrm>
        </p:spPr>
        <p:txBody>
          <a:bodyPr>
            <a:noAutofit/>
          </a:bodyPr>
          <a:lstStyle/>
          <a:p>
            <a:pPr algn="ctr"/>
            <a:r>
              <a:rPr lang="ru-RU" sz="3700" dirty="0" smtClean="0">
                <a:solidFill>
                  <a:schemeClr val="bg1"/>
                </a:solidFill>
              </a:rPr>
              <a:t>Книги по </a:t>
            </a:r>
            <a:r>
              <a:rPr lang="ru-RU" sz="3700" dirty="0" err="1" smtClean="0">
                <a:solidFill>
                  <a:schemeClr val="bg1"/>
                </a:solidFill>
              </a:rPr>
              <a:t>тайм-менеджменту</a:t>
            </a:r>
            <a:endParaRPr lang="ru-RU" sz="37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499993" y="476672"/>
            <a:ext cx="4186808" cy="5649491"/>
          </a:xfrm>
        </p:spPr>
        <p:txBody>
          <a:bodyPr>
            <a:normAutofit fontScale="77500" lnSpcReduction="20000"/>
          </a:bodyPr>
          <a:lstStyle/>
          <a:p>
            <a:r>
              <a:rPr lang="ru-RU" sz="3000" dirty="0" smtClean="0"/>
              <a:t>Тео </a:t>
            </a:r>
            <a:r>
              <a:rPr lang="ru-RU" sz="3000" dirty="0" err="1" smtClean="0"/>
              <a:t>Компернолле</a:t>
            </a:r>
            <a:r>
              <a:rPr lang="ru-RU" sz="3000" dirty="0" smtClean="0"/>
              <a:t>, «Освободи мозг: Что делать, когда слишком много дел».</a:t>
            </a:r>
          </a:p>
          <a:p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Дэвид </a:t>
            </a:r>
            <a:r>
              <a:rPr lang="ru-RU" sz="3000" dirty="0" err="1" smtClean="0"/>
              <a:t>Андерсон</a:t>
            </a:r>
            <a:r>
              <a:rPr lang="ru-RU" sz="3000" dirty="0" smtClean="0"/>
              <a:t>, «</a:t>
            </a:r>
            <a:r>
              <a:rPr lang="ru-RU" sz="3000" dirty="0" err="1" smtClean="0"/>
              <a:t>Канбан</a:t>
            </a:r>
            <a:r>
              <a:rPr lang="ru-RU" sz="3000" dirty="0" smtClean="0"/>
              <a:t>. Альтернативный путь в </a:t>
            </a:r>
            <a:r>
              <a:rPr lang="ru-RU" sz="3000" dirty="0" err="1" smtClean="0"/>
              <a:t>Agile</a:t>
            </a:r>
            <a:r>
              <a:rPr lang="ru-RU" sz="3000" dirty="0" smtClean="0"/>
              <a:t>».</a:t>
            </a:r>
          </a:p>
          <a:p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Максим Дорофеев, «</a:t>
            </a:r>
            <a:r>
              <a:rPr lang="ru-RU" sz="3000" dirty="0" err="1" smtClean="0"/>
              <a:t>Джедайские</a:t>
            </a:r>
            <a:r>
              <a:rPr lang="ru-RU" sz="3000" dirty="0" smtClean="0"/>
              <a:t> техники».</a:t>
            </a:r>
            <a:br>
              <a:rPr lang="ru-RU" sz="3000" dirty="0" smtClean="0"/>
            </a:br>
            <a:r>
              <a:rPr lang="ru-RU" sz="3000" dirty="0" smtClean="0"/>
              <a:t>Марк Форстер, «Сделай это завтра».</a:t>
            </a:r>
          </a:p>
          <a:p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Майкл </a:t>
            </a:r>
            <a:r>
              <a:rPr lang="ru-RU" sz="3000" dirty="0" err="1" smtClean="0"/>
              <a:t>Бреус</a:t>
            </a:r>
            <a:r>
              <a:rPr lang="ru-RU" sz="3000" dirty="0" smtClean="0"/>
              <a:t>, «Всегда вовремя».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87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3CEECE-00E5-474D-80A5-F27182DA9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2657"/>
            <a:ext cx="8140782" cy="19442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Чтобы привести к успеху другого человека, </a:t>
            </a:r>
            <a:r>
              <a:rPr lang="ru-RU" sz="4900" b="1" u="sng" dirty="0"/>
              <a:t>я могу: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F38A8C-7FF7-1A4E-9B91-423DF035B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099734"/>
            <a:ext cx="7226299" cy="4569626"/>
          </a:xfrm>
        </p:spPr>
        <p:txBody>
          <a:bodyPr>
            <a:normAutofit fontScale="77500" lnSpcReduction="20000"/>
          </a:bodyPr>
          <a:lstStyle/>
          <a:p>
            <a:r>
              <a:rPr lang="ru-RU" sz="3600" b="1" dirty="0"/>
              <a:t> </a:t>
            </a:r>
            <a:r>
              <a:rPr lang="ru-RU" sz="3400" b="1" u="sng" dirty="0">
                <a:solidFill>
                  <a:schemeClr val="tx1"/>
                </a:solidFill>
              </a:rPr>
              <a:t>создать условия </a:t>
            </a:r>
            <a:r>
              <a:rPr lang="ru-RU" sz="3400" b="1" i="1" dirty="0">
                <a:solidFill>
                  <a:srgbClr val="0000FF"/>
                </a:solidFill>
              </a:rPr>
              <a:t>(какие?)</a:t>
            </a:r>
            <a:r>
              <a:rPr lang="ru-RU" sz="3400" b="1" dirty="0"/>
              <a:t>;</a:t>
            </a:r>
          </a:p>
          <a:p>
            <a:r>
              <a:rPr lang="ru-RU" sz="3400" b="1" dirty="0"/>
              <a:t> </a:t>
            </a:r>
            <a:r>
              <a:rPr lang="ru-RU" sz="3400" b="1" u="sng" dirty="0">
                <a:solidFill>
                  <a:schemeClr val="tx1"/>
                </a:solidFill>
              </a:rPr>
              <a:t>делегировать</a:t>
            </a:r>
            <a:r>
              <a:rPr lang="ru-RU" sz="3400" b="1" dirty="0"/>
              <a:t> </a:t>
            </a:r>
            <a:r>
              <a:rPr lang="ru-RU" sz="3400" b="1" dirty="0">
                <a:solidFill>
                  <a:srgbClr val="0000FF"/>
                </a:solidFill>
              </a:rPr>
              <a:t>(что? какой </a:t>
            </a:r>
            <a:r>
              <a:rPr lang="ru-RU" sz="3400" b="1" dirty="0" err="1">
                <a:solidFill>
                  <a:srgbClr val="0000FF"/>
                </a:solidFill>
              </a:rPr>
              <a:t>фукционал</a:t>
            </a:r>
            <a:r>
              <a:rPr lang="ru-RU" sz="3400" b="1" dirty="0">
                <a:solidFill>
                  <a:srgbClr val="0000FF"/>
                </a:solidFill>
              </a:rPr>
              <a:t>?)</a:t>
            </a:r>
          </a:p>
          <a:p>
            <a:r>
              <a:rPr lang="ru-RU" sz="3400" b="1" dirty="0">
                <a:solidFill>
                  <a:srgbClr val="0000FF"/>
                </a:solidFill>
              </a:rPr>
              <a:t> </a:t>
            </a:r>
            <a:r>
              <a:rPr lang="ru-RU" sz="3400" b="1" u="sng" dirty="0">
                <a:solidFill>
                  <a:schemeClr val="tx1"/>
                </a:solidFill>
              </a:rPr>
              <a:t>мотивировать</a:t>
            </a:r>
            <a:r>
              <a:rPr lang="ru-RU" sz="3400" b="1" dirty="0">
                <a:solidFill>
                  <a:srgbClr val="0000FF"/>
                </a:solidFill>
              </a:rPr>
              <a:t> (чем?) </a:t>
            </a:r>
          </a:p>
          <a:p>
            <a:pPr marL="0" indent="0" algn="ctr">
              <a:buNone/>
            </a:pPr>
            <a:r>
              <a:rPr lang="ru-RU" sz="4400" b="1" u="sng" dirty="0">
                <a:solidFill>
                  <a:schemeClr val="accent1">
                    <a:lumMod val="75000"/>
                  </a:schemeClr>
                </a:solidFill>
              </a:rPr>
              <a:t>Я могу быть:</a:t>
            </a:r>
          </a:p>
          <a:p>
            <a:r>
              <a:rPr lang="ru-RU" sz="3400" b="1" u="sng" dirty="0">
                <a:solidFill>
                  <a:schemeClr val="tx1"/>
                </a:solidFill>
              </a:rPr>
              <a:t> </a:t>
            </a:r>
            <a:r>
              <a:rPr lang="ru-RU" sz="3400" b="1" u="sng" dirty="0" smtClean="0">
                <a:solidFill>
                  <a:schemeClr val="tx1"/>
                </a:solidFill>
              </a:rPr>
              <a:t>примером</a:t>
            </a:r>
            <a:r>
              <a:rPr lang="ru-RU" sz="3400" b="1" dirty="0" smtClean="0"/>
              <a:t> </a:t>
            </a:r>
            <a:r>
              <a:rPr lang="ru-RU" sz="3400" b="1" dirty="0">
                <a:solidFill>
                  <a:srgbClr val="0000FF"/>
                </a:solidFill>
              </a:rPr>
              <a:t>(в чем?)</a:t>
            </a:r>
          </a:p>
          <a:p>
            <a:r>
              <a:rPr lang="ru-RU" sz="3400" b="1" dirty="0"/>
              <a:t> </a:t>
            </a:r>
            <a:r>
              <a:rPr lang="ru-RU" sz="3400" b="1" u="sng" dirty="0"/>
              <a:t>наставником</a:t>
            </a:r>
            <a:r>
              <a:rPr lang="ru-RU" sz="3400" b="1" dirty="0"/>
              <a:t> </a:t>
            </a:r>
            <a:r>
              <a:rPr lang="ru-RU" sz="3400" b="1" dirty="0">
                <a:solidFill>
                  <a:srgbClr val="0000FF"/>
                </a:solidFill>
              </a:rPr>
              <a:t>(в каком направлении?)</a:t>
            </a:r>
          </a:p>
          <a:p>
            <a:r>
              <a:rPr lang="ru-RU" sz="3400" b="1" dirty="0"/>
              <a:t> </a:t>
            </a:r>
            <a:r>
              <a:rPr lang="ru-RU" sz="3400" b="1" u="sng" dirty="0"/>
              <a:t>идейным вдохновителем </a:t>
            </a:r>
            <a:r>
              <a:rPr lang="ru-RU" sz="3400" b="1" dirty="0">
                <a:solidFill>
                  <a:srgbClr val="0000FF"/>
                </a:solidFill>
              </a:rPr>
              <a:t>(для 			     	реализации какого проекта?)</a:t>
            </a:r>
          </a:p>
          <a:p>
            <a:endParaRPr lang="ru-RU" sz="36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C515ED6-73E2-6342-B54F-737E8B4836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0577" y="3031068"/>
            <a:ext cx="2013424" cy="382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1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6804796-9713-9F43-8D02-6857C081B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122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260649"/>
            <a:ext cx="820891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Цели</a:t>
            </a:r>
          </a:p>
          <a:p>
            <a:r>
              <a:rPr lang="ru-RU" sz="3200" dirty="0" smtClean="0"/>
              <a:t>адаптация наставляемых к выполнению новых трудовых функций</a:t>
            </a:r>
          </a:p>
          <a:p>
            <a:endParaRPr lang="ru-RU" sz="3200" dirty="0" smtClean="0"/>
          </a:p>
          <a:p>
            <a:r>
              <a:rPr lang="ru-RU" sz="3200" dirty="0" smtClean="0"/>
              <a:t>создание условий для передачи опытными педагогами наставляемым ценностно-смысловых ориентиров, практик </a:t>
            </a:r>
          </a:p>
          <a:p>
            <a:endParaRPr lang="ru-RU" sz="3200" dirty="0" smtClean="0"/>
          </a:p>
          <a:p>
            <a:r>
              <a:rPr lang="ru-RU" sz="3200" dirty="0" smtClean="0"/>
              <a:t>создание условий по непрерывному развитию наставляемых и наставников, раскрытию их потенциальных возможностей, повышение уровня их профессиональных компетенций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0920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760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726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  « Собственный герб»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02102" y="1920875"/>
            <a:ext cx="3548796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11931" y="1920875"/>
            <a:ext cx="2911138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Что было важным для вас?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1" y="2132855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/>
          </a:p>
          <a:p>
            <a:r>
              <a:rPr lang="ru-RU" sz="3600" b="1" dirty="0" smtClean="0"/>
              <a:t>Что было новым?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797152"/>
            <a:ext cx="61926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С чем уходите сегодня?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4738538"/>
          </a:xfrm>
        </p:spPr>
        <p:txBody>
          <a:bodyPr>
            <a:noAutofit/>
          </a:bodyPr>
          <a:lstStyle/>
          <a:p>
            <a:r>
              <a:rPr lang="ru-RU" sz="8000" dirty="0" smtClean="0"/>
              <a:t>Спасибо за внимание и работу!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98083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6804796-9713-9F43-8D02-6857C081B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122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260648"/>
            <a:ext cx="727280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Формы наставничества</a:t>
            </a:r>
          </a:p>
          <a:p>
            <a:endParaRPr lang="ru-RU" sz="4800" b="1" dirty="0" smtClean="0"/>
          </a:p>
          <a:p>
            <a:r>
              <a:rPr lang="ru-RU" sz="4400" b="1" dirty="0" smtClean="0"/>
              <a:t>"ученик - </a:t>
            </a:r>
            <a:r>
              <a:rPr lang="ru-RU" sz="4400" b="1" dirty="0" err="1" smtClean="0"/>
              <a:t>ученик</a:t>
            </a:r>
            <a:r>
              <a:rPr lang="ru-RU" sz="4400" b="1" dirty="0" smtClean="0"/>
              <a:t>";</a:t>
            </a:r>
            <a:endParaRPr lang="ru-RU" sz="4400" dirty="0" smtClean="0"/>
          </a:p>
          <a:p>
            <a:r>
              <a:rPr lang="ru-RU" sz="4400" b="1" dirty="0" smtClean="0"/>
              <a:t>"учитель - </a:t>
            </a:r>
            <a:r>
              <a:rPr lang="ru-RU" sz="4400" b="1" dirty="0" err="1" smtClean="0"/>
              <a:t>учитель</a:t>
            </a:r>
            <a:r>
              <a:rPr lang="ru-RU" sz="4400" b="1" dirty="0" smtClean="0"/>
              <a:t>";</a:t>
            </a:r>
            <a:endParaRPr lang="ru-RU" sz="4400" dirty="0" smtClean="0"/>
          </a:p>
          <a:p>
            <a:r>
              <a:rPr lang="ru-RU" sz="4400" b="1" dirty="0" smtClean="0"/>
              <a:t>"студент - ученик";</a:t>
            </a:r>
            <a:endParaRPr lang="ru-RU" sz="4400" dirty="0" smtClean="0"/>
          </a:p>
          <a:p>
            <a:r>
              <a:rPr lang="ru-RU" sz="4400" b="1" dirty="0" smtClean="0"/>
              <a:t>"работодатель - ученик";</a:t>
            </a:r>
            <a:endParaRPr lang="ru-RU" sz="4400" dirty="0" smtClean="0"/>
          </a:p>
          <a:p>
            <a:r>
              <a:rPr lang="ru-RU" sz="4400" b="1" dirty="0" smtClean="0"/>
              <a:t>"работодатель - студент"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90920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63272" cy="936104"/>
          </a:xfrm>
        </p:spPr>
        <p:txBody>
          <a:bodyPr/>
          <a:lstStyle/>
          <a:p>
            <a:r>
              <a:rPr lang="ru-RU" dirty="0" smtClean="0"/>
              <a:t>                   «</a:t>
            </a:r>
            <a:r>
              <a:rPr lang="ru-RU" dirty="0" err="1" smtClean="0"/>
              <a:t>Зарничка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0200"/>
            <a:ext cx="7992887" cy="51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78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75" y="299827"/>
            <a:ext cx="8300690" cy="622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03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244FF26-3034-264C-B686-25D31C2259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9144000" cy="6844632"/>
          </a:xfrm>
          <a:prstGeom prst="rect">
            <a:avLst/>
          </a:prstGeom>
        </p:spPr>
      </p:pic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032"/>
            <a:ext cx="7092279" cy="865188"/>
          </a:xfrm>
        </p:spPr>
        <p:txBody>
          <a:bodyPr vert="horz" lIns="92160" tIns="46080" rIns="92160" bIns="46080" rtlCol="0" anchor="t">
            <a:normAutofit fontScale="90000"/>
          </a:bodyPr>
          <a:lstStyle/>
          <a:p>
            <a:pPr defTabSz="449286">
              <a:tabLst>
                <a:tab pos="0" algn="l"/>
                <a:tab pos="914446" algn="l"/>
                <a:tab pos="1828891" algn="l"/>
                <a:tab pos="2743337" algn="l"/>
                <a:tab pos="3657783" algn="l"/>
                <a:tab pos="4572229" algn="l"/>
                <a:tab pos="5486674" algn="l"/>
                <a:tab pos="6401120" algn="l"/>
                <a:tab pos="7315566" algn="l"/>
                <a:tab pos="8230011" algn="l"/>
                <a:tab pos="9144457" algn="l"/>
                <a:tab pos="10058903" algn="l"/>
              </a:tabLst>
            </a:pPr>
            <a:r>
              <a:rPr lang="ru-RU" sz="3200" dirty="0" smtClean="0">
                <a:solidFill>
                  <a:srgbClr val="C00000"/>
                </a:solidFill>
              </a:rPr>
              <a:t>Дорожная карта внедрения программы наставничества</a:t>
            </a:r>
            <a:endParaRPr lang="ru-RU" altLang="ru-RU" sz="29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140308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278494"/>
              </p:ext>
            </p:extLst>
          </p:nvPr>
        </p:nvGraphicFramePr>
        <p:xfrm>
          <a:off x="827584" y="1196752"/>
          <a:ext cx="6228184" cy="5122465"/>
        </p:xfrm>
        <a:graphic>
          <a:graphicData uri="http://schemas.openxmlformats.org/drawingml/2006/table">
            <a:tbl>
              <a:tblPr/>
              <a:tblGrid>
                <a:gridCol w="6228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34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1 Подготовка условий для запуска программы</a:t>
                      </a:r>
                    </a:p>
                    <a:p>
                      <a:pPr>
                        <a:buNone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2 Формирование базы наставляемых</a:t>
                      </a:r>
                    </a:p>
                    <a:p>
                      <a:pPr>
                        <a:buNone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3 Формирование базы наставников</a:t>
                      </a:r>
                    </a:p>
                    <a:p>
                      <a:pPr>
                        <a:buNone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4 Отбор/выдвижение и обучение наставников </a:t>
                      </a:r>
                    </a:p>
                    <a:p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L="68579" marR="68579" marT="49395" marB="45723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59025">
                <a:tc>
                  <a:txBody>
                    <a:bodyPr/>
                    <a:lstStyle/>
                    <a:p>
                      <a:pPr marL="514350" indent="-514350">
                        <a:buAutoNum type="arabicPlain" startAt="5"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Формирование наставнических пар</a:t>
                      </a:r>
                    </a:p>
                    <a:p>
                      <a:pPr marL="514350" indent="-514350">
                        <a:buAutoNum type="arabicPlain" startAt="5"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Организация и осуществление работы наставнических пар</a:t>
                      </a:r>
                    </a:p>
                    <a:p>
                      <a:pPr marL="514350" indent="-514350">
                        <a:buAutoNum type="arabicPlain" startAt="5"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Мониторинг эффективности реализации программы</a:t>
                      </a:r>
                    </a:p>
                    <a:p>
                      <a:pPr marL="514350" indent="-514350">
                        <a:buAutoNum type="arabicPlain" startAt="5"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Формирование базы успешных практик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L="68579" marR="68579" marT="49395" marB="45723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814740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A511C4-88B1-524D-97FB-9FEC1663F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85"/>
            <a:ext cx="9120674" cy="6875585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6E52B05-CB1D-B541-AF8F-377CCD050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82" y="2492897"/>
            <a:ext cx="3742730" cy="3826230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/>
              <a:t>Персонифици</a:t>
            </a:r>
            <a:endParaRPr lang="ru-RU" sz="4000" dirty="0" smtClean="0"/>
          </a:p>
          <a:p>
            <a:pPr algn="ctr"/>
            <a:r>
              <a:rPr lang="ru-RU" sz="4000" dirty="0" err="1" smtClean="0"/>
              <a:t>рованная</a:t>
            </a:r>
            <a:r>
              <a:rPr lang="ru-RU" sz="4000" dirty="0" smtClean="0"/>
              <a:t> программа наставничества</a:t>
            </a:r>
          </a:p>
          <a:p>
            <a:pPr algn="ctr"/>
            <a:endParaRPr lang="ru-RU" sz="37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3707904" y="332656"/>
            <a:ext cx="4978897" cy="5793507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Цель программы </a:t>
            </a:r>
            <a:r>
              <a:rPr lang="ru-RU" b="1" u="sng" dirty="0" smtClean="0"/>
              <a:t>наставничества: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Разработка </a:t>
            </a:r>
            <a:r>
              <a:rPr lang="ru-RU" dirty="0">
                <a:solidFill>
                  <a:prstClr val="black"/>
                </a:solidFill>
              </a:rPr>
              <a:t>банка заданий по формированию личностных УУД</a:t>
            </a:r>
            <a:endParaRPr lang="ru-RU" b="1" u="sng" dirty="0" smtClean="0"/>
          </a:p>
          <a:p>
            <a:endParaRPr lang="ru-RU" b="1" u="sng" dirty="0" smtClean="0"/>
          </a:p>
          <a:p>
            <a:r>
              <a:rPr lang="ru-RU" b="1" u="sng" dirty="0" smtClean="0"/>
              <a:t>Ожидаемые </a:t>
            </a:r>
            <a:r>
              <a:rPr lang="ru-RU" b="1" u="sng" dirty="0" smtClean="0"/>
              <a:t>результаты:</a:t>
            </a:r>
            <a:r>
              <a:rPr lang="ru-RU" u="sng" dirty="0" smtClean="0"/>
              <a:t> </a:t>
            </a:r>
          </a:p>
          <a:p>
            <a:pPr>
              <a:buNone/>
            </a:pPr>
            <a:r>
              <a:rPr lang="ru-RU" dirty="0" smtClean="0"/>
              <a:t>     Осмысление блоков личностных УУД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Изучение технологии  продуктивного чтения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/>
              <a:t>Изучить 6 уровней обучения         ( таксономия </a:t>
            </a:r>
            <a:r>
              <a:rPr lang="ru-RU" dirty="0" err="1" smtClean="0"/>
              <a:t>Б.Блума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87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6804796-9713-9F43-8D02-6857C081B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122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965E390-8734-EF4D-9F3F-D2329AE57223}"/>
              </a:ext>
            </a:extLst>
          </p:cNvPr>
          <p:cNvSpPr txBox="1"/>
          <p:nvPr/>
        </p:nvSpPr>
        <p:spPr>
          <a:xfrm>
            <a:off x="3352800" y="548680"/>
            <a:ext cx="46755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</a:rPr>
              <a:t>10 шагов </a:t>
            </a:r>
          </a:p>
          <a:p>
            <a:pPr algn="ctr"/>
            <a:r>
              <a:rPr lang="ru-RU" sz="4800" b="1" dirty="0">
                <a:solidFill>
                  <a:srgbClr val="C00000"/>
                </a:solidFill>
              </a:rPr>
              <a:t>на пути к успеху команды</a:t>
            </a:r>
          </a:p>
          <a:p>
            <a:pPr algn="ctr"/>
            <a:r>
              <a:rPr lang="ru-RU" sz="4800" b="1" dirty="0">
                <a:solidFill>
                  <a:srgbClr val="C00000"/>
                </a:solidFill>
              </a:rPr>
              <a:t>«Наставник + наставляемый»</a:t>
            </a:r>
          </a:p>
        </p:txBody>
      </p:sp>
    </p:spTree>
    <p:extLst>
      <p:ext uri="{BB962C8B-B14F-4D97-AF65-F5344CB8AC3E}">
        <p14:creationId xmlns:p14="http://schemas.microsoft.com/office/powerpoint/2010/main" val="290920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611</Words>
  <Application>Microsoft Office PowerPoint</Application>
  <PresentationFormat>Экран (4:3)</PresentationFormat>
  <Paragraphs>158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Office Theme</vt:lpstr>
      <vt:lpstr>Поток</vt:lpstr>
      <vt:lpstr>Тема Office</vt:lpstr>
      <vt:lpstr>1_Тема Office</vt:lpstr>
      <vt:lpstr>Организационные основы наставничества в образовательном учреждении </vt:lpstr>
      <vt:lpstr>Презентация PowerPoint</vt:lpstr>
      <vt:lpstr>Презентация PowerPoint</vt:lpstr>
      <vt:lpstr>Презентация PowerPoint</vt:lpstr>
      <vt:lpstr>                   «Зарничка»</vt:lpstr>
      <vt:lpstr>Презентация PowerPoint</vt:lpstr>
      <vt:lpstr>Дорожная карта внедрения программы наставничества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Будьте  уверенны  и позитивны  </vt:lpstr>
      <vt:lpstr> Постройте  стратегию и   четкий план  действий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Проводите  аудит</vt:lpstr>
      <vt:lpstr>Управляйте  своим временем,</vt:lpstr>
      <vt:lpstr>Матрица (принцип) Эйзенхауэра</vt:lpstr>
      <vt:lpstr>Презентация PowerPoint</vt:lpstr>
      <vt:lpstr>Презентация PowerPoint</vt:lpstr>
      <vt:lpstr>Заручитесь  поддержкой</vt:lpstr>
      <vt:lpstr>Оценивайте  себя объективно</vt:lpstr>
      <vt:lpstr>Занимайтесь  своим  продвижением</vt:lpstr>
      <vt:lpstr>Презентация PowerPoint</vt:lpstr>
      <vt:lpstr>Презентация PowerPoint</vt:lpstr>
      <vt:lpstr> Чтобы привести к успеху другого человека, я могу:  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Техника  « Собственный герб»</vt:lpstr>
      <vt:lpstr>Презентация PowerPoint</vt:lpstr>
      <vt:lpstr>Спасибо за внимание и работу!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ученик3</cp:lastModifiedBy>
  <cp:revision>61</cp:revision>
  <cp:lastPrinted>2023-03-22T05:58:07Z</cp:lastPrinted>
  <dcterms:created xsi:type="dcterms:W3CDTF">2023-03-13T15:17:12Z</dcterms:created>
  <dcterms:modified xsi:type="dcterms:W3CDTF">2023-03-23T06:07:55Z</dcterms:modified>
</cp:coreProperties>
</file>